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png" ContentType="image/png"/>
  <Default Extension="gif" ContentType="image/gif"/>
  <Default Extension="m4v" ContentType="video/mp4"/>
  <Default Extension="mp4" ContentType="video/mp4"/>
  <Default Extension="svg" ContentType="image/svg+xml"/>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notesMasterIdLst>
    <p:notesMasterId r:id="rId19"/>
  </p:notesMasterIdLst>
  <p:sldSz cx="12192000" cy="6858000" type="custom"/>
  <p:notesSz cx="6858000" cy="12192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13"/>
  </p:normalViewPr>
  <p:slideViewPr>
    <p:cSldViewPr snapToGrid="0" snapToObjects="1">
      <p:cViewPr varScale="1">
        <p:scale>
          <a:sx n="119" d="100"/>
          <a:sy n="119" d="100"/>
        </p:scale>
        <p:origin x="312"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  <Relationship Id="rId1" Target="slideMasters/slideMaster1.xml" Type="http://schemas.openxmlformats.org/officeDocument/2006/relationships/slideMaster"/>  <Relationship Id="rId2" Target="slides/slide1.xml" Type="http://schemas.openxmlformats.org/officeDocument/2006/relationships/slide"/>  <Relationship Id="rId3" Target="slides/slide2.xml" Type="http://schemas.openxmlformats.org/officeDocument/2006/relationships/slide"/>  <Relationship Id="rId4" Target="slides/slide3.xml" Type="http://schemas.openxmlformats.org/officeDocument/2006/relationships/slide"/>  <Relationship Id="rId5" Target="slides/slide4.xml" Type="http://schemas.openxmlformats.org/officeDocument/2006/relationships/slide"/>  <Relationship Id="rId6" Target="slides/slide5.xml" Type="http://schemas.openxmlformats.org/officeDocument/2006/relationships/slide"/>  <Relationship Id="rId7" Target="slides/slide6.xml" Type="http://schemas.openxmlformats.org/officeDocument/2006/relationships/slide"/>  <Relationship Id="rId8" Target="slides/slide7.xml" Type="http://schemas.openxmlformats.org/officeDocument/2006/relationships/slide"/>  <Relationship Id="rId9" Target="slides/slide8.xml" Type="http://schemas.openxmlformats.org/officeDocument/2006/relationships/slide"/>  <Relationship Id="rId10" Target="slides/slide9.xml" Type="http://schemas.openxmlformats.org/officeDocument/2006/relationships/slide"/>  <Relationship Id="rId11" Target="slides/slide10.xml" Type="http://schemas.openxmlformats.org/officeDocument/2006/relationships/slide"/>  <Relationship Id="rId12" Target="slides/slide11.xml" Type="http://schemas.openxmlformats.org/officeDocument/2006/relationships/slide"/>  <Relationship Id="rId13" Target="slides/slide12.xml" Type="http://schemas.openxmlformats.org/officeDocument/2006/relationships/slide"/>  <Relationship Id="rId14" Target="slides/slide13.xml" Type="http://schemas.openxmlformats.org/officeDocument/2006/relationships/slide"/>  <Relationship Id="rId15" Type="http://schemas.openxmlformats.org/officeDocument/2006/relationships/presProps" Target="presProps.xml"/>  <Relationship Id="rId16" Type="http://schemas.openxmlformats.org/officeDocument/2006/relationships/viewProps" Target="viewProps.xml"/>  <Relationship Id="rId17" Type="http://schemas.openxmlformats.org/officeDocument/2006/relationships/theme" Target="theme/theme1.xml"/>  <Relationship Id="rId18" Type="http://schemas.openxmlformats.org/officeDocument/2006/relationships/tableStyles" Target="tableStyles.xml"/>  <Relationship Id="rId19" Type="http://schemas.openxmlformats.org/officeDocument/2006/relationships/notesMaster" Target="notesMasters/notesMaster1.xml"/></Relationships>
</file>

<file path=ppt/notesMasters/_rels/notesMaster1.xml.rels><?xml version="1.0" encoding="UTF-8"?>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smtClean="0"/>
              <a:t>6/20/18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smtClean="0"/>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custDataLst/>
  </p:cSld>
  <p:clrMapOvr>
    <a:masterClrMapping/>
  </p:clrMapOvr>
</p:sldLayout>
</file>

<file path=ppt/slideMasters/_rels/slideMaster1.xml.rels><?xml version="1.0" encoding="UTF-8" standalone="yes"?><Relationships xmlns="http://schemas.openxmlformats.org/package/2006/relationships"><Relationship Id="rId1" Target="../slideLayouts/slideLayout1.xml" Type="http://schemas.openxmlformats.org/officeDocument/2006/relationships/slideLayout"/><Relationship Id="rId2" Target="../theme/theme1.xml" Type="http://schemas.openxmlformats.org/officeDocument/2006/relationships/theme"/></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ustDataLst/>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arget="../media/image1.png" Type="http://schemas.openxmlformats.org/officeDocument/2006/relationships/image"/><Relationship Id="rId2" Target="../slideLayouts/slideLayout1.xml" Type="http://schemas.openxmlformats.org/officeDocument/2006/relationships/slideLayout"/><Relationship Id="rId3" Target="../notesSlides/notesSlide1.xml" Type="http://schemas.openxmlformats.org/officeDocument/2006/relationships/notesSlide"/></Relationships>
</file>

<file path=ppt/slides/_rels/slide10.xml.rels><?xml version="1.0" encoding="UTF-8" standalone="yes"?><Relationships xmlns="http://schemas.openxmlformats.org/package/2006/relationships"><Relationship Id="rId1" Target="../slideLayouts/slideLayout1.xml" Type="http://schemas.openxmlformats.org/officeDocument/2006/relationships/slideLayout"/><Relationship Id="rId2" Target="../notesSlides/notesSlide10.xml" Type="http://schemas.openxmlformats.org/officeDocument/2006/relationships/notesSlide"/></Relationships>
</file>

<file path=ppt/slides/_rels/slide11.xml.rels><?xml version="1.0" encoding="UTF-8" standalone="yes"?><Relationships xmlns="http://schemas.openxmlformats.org/package/2006/relationships"><Relationship Id="rId1" Target="../media/image42.png" Type="http://schemas.openxmlformats.org/officeDocument/2006/relationships/image"/><Relationship Id="rId2" Target="../media/image43.svg" Type="http://schemas.openxmlformats.org/officeDocument/2006/relationships/image"/><Relationship Id="rId3" Target="../media/image44.png" Type="http://schemas.openxmlformats.org/officeDocument/2006/relationships/image"/><Relationship Id="rId4" Target="../media/image45.svg" Type="http://schemas.openxmlformats.org/officeDocument/2006/relationships/image"/><Relationship Id="rId5" Target="../media/image46.png" Type="http://schemas.openxmlformats.org/officeDocument/2006/relationships/image"/><Relationship Id="rId6" Target="../media/image47.svg" Type="http://schemas.openxmlformats.org/officeDocument/2006/relationships/image"/><Relationship Id="rId7" Target="../media/image48.png" Type="http://schemas.openxmlformats.org/officeDocument/2006/relationships/image"/><Relationship Id="rId8" Target="../media/image49.svg" Type="http://schemas.openxmlformats.org/officeDocument/2006/relationships/image"/><Relationship Id="rId9" Target="../media/image50.png" Type="http://schemas.openxmlformats.org/officeDocument/2006/relationships/image"/><Relationship Id="rId10" Target="../media/image51.svg" Type="http://schemas.openxmlformats.org/officeDocument/2006/relationships/image"/><Relationship Id="rId11" Target="../media/image52.png" Type="http://schemas.openxmlformats.org/officeDocument/2006/relationships/image"/><Relationship Id="rId12" Target="../media/image53.svg" Type="http://schemas.openxmlformats.org/officeDocument/2006/relationships/image"/><Relationship Id="rId13" Target="../media/image54.png" Type="http://schemas.openxmlformats.org/officeDocument/2006/relationships/image"/><Relationship Id="rId14" Target="../media/image55.svg" Type="http://schemas.openxmlformats.org/officeDocument/2006/relationships/image"/><Relationship Id="rId15" Target="../media/image56.png" Type="http://schemas.openxmlformats.org/officeDocument/2006/relationships/image"/><Relationship Id="rId16" Target="../media/image57.svg" Type="http://schemas.openxmlformats.org/officeDocument/2006/relationships/image"/><Relationship Id="rId17" Target="../media/image58.png" Type="http://schemas.openxmlformats.org/officeDocument/2006/relationships/image"/><Relationship Id="rId18" Target="../media/image59.svg" Type="http://schemas.openxmlformats.org/officeDocument/2006/relationships/image"/><Relationship Id="rId19" Target="../slideLayouts/slideLayout1.xml" Type="http://schemas.openxmlformats.org/officeDocument/2006/relationships/slideLayout"/><Relationship Id="rId20" Target="../notesSlides/notesSlide11.xml" Type="http://schemas.openxmlformats.org/officeDocument/2006/relationships/notesSlide"/></Relationships>
</file>

<file path=ppt/slides/_rels/slide12.xml.rels><?xml version="1.0" encoding="UTF-8" standalone="yes"?><Relationships xmlns="http://schemas.openxmlformats.org/package/2006/relationships"><Relationship Id="rId1" Target="../slideLayouts/slideLayout1.xml" Type="http://schemas.openxmlformats.org/officeDocument/2006/relationships/slideLayout"/><Relationship Id="rId2" Target="../notesSlides/notesSlide12.xml" Type="http://schemas.openxmlformats.org/officeDocument/2006/relationships/notesSlide"/></Relationships>
</file>

<file path=ppt/slides/_rels/slide13.xml.rels><?xml version="1.0" encoding="UTF-8" standalone="yes"?><Relationships xmlns="http://schemas.openxmlformats.org/package/2006/relationships"><Relationship Id="rId1" Target="../media/image60.png" Type="http://schemas.openxmlformats.org/officeDocument/2006/relationships/image"/><Relationship Id="rId2" Target="../slideLayouts/slideLayout1.xml" Type="http://schemas.openxmlformats.org/officeDocument/2006/relationships/slideLayout"/><Relationship Id="rId3" Target="../notesSlides/notesSlide13.xml" Type="http://schemas.openxmlformats.org/officeDocument/2006/relationships/notesSlide"/></Relationships>
</file>

<file path=ppt/slides/_rels/slide2.xml.rels><?xml version="1.0" encoding="UTF-8" standalone="yes"?><Relationships xmlns="http://schemas.openxmlformats.org/package/2006/relationships"><Relationship Id="rId1" Target="../slideLayouts/slideLayout1.xml" Type="http://schemas.openxmlformats.org/officeDocument/2006/relationships/slideLayout"/><Relationship Id="rId2" Target="../notesSlides/notesSlide2.xml" Type="http://schemas.openxmlformats.org/officeDocument/2006/relationships/notesSlide"/></Relationships>
</file>

<file path=ppt/slides/_rels/slide3.xml.rels><?xml version="1.0" encoding="UTF-8" standalone="yes"?><Relationships xmlns="http://schemas.openxmlformats.org/package/2006/relationships"><Relationship Id="rId1" Target="../media/image2.png" Type="http://schemas.openxmlformats.org/officeDocument/2006/relationships/image"/><Relationship Id="rId2" Target="../slideLayouts/slideLayout1.xml" Type="http://schemas.openxmlformats.org/officeDocument/2006/relationships/slideLayout"/><Relationship Id="rId3" Target="../notesSlides/notesSlide3.xml" Type="http://schemas.openxmlformats.org/officeDocument/2006/relationships/notesSlide"/></Relationships>
</file>

<file path=ppt/slides/_rels/slide4.xml.rels><?xml version="1.0" encoding="UTF-8" standalone="yes"?><Relationships xmlns="http://schemas.openxmlformats.org/package/2006/relationships"><Relationship Id="rId1" Target="../media/image3.png" Type="http://schemas.openxmlformats.org/officeDocument/2006/relationships/image"/><Relationship Id="rId2" Target="../slideLayouts/slideLayout1.xml" Type="http://schemas.openxmlformats.org/officeDocument/2006/relationships/slideLayout"/><Relationship Id="rId3" Target="../notesSlides/notesSlide4.xml" Type="http://schemas.openxmlformats.org/officeDocument/2006/relationships/notesSlide"/></Relationships>
</file>

<file path=ppt/slides/_rels/slide5.xml.rels><?xml version="1.0" encoding="UTF-8" standalone="yes"?><Relationships xmlns="http://schemas.openxmlformats.org/package/2006/relationships"><Relationship Id="rId1" Target="../media/image4.png" Type="http://schemas.openxmlformats.org/officeDocument/2006/relationships/image"/><Relationship Id="rId2" Target="../media/image5.sv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 Id="rId7" Target="../media/image10.png" Type="http://schemas.openxmlformats.org/officeDocument/2006/relationships/image"/><Relationship Id="rId8" Target="../media/image11.svg" Type="http://schemas.openxmlformats.org/officeDocument/2006/relationships/image"/><Relationship Id="rId9" Target="../media/image12.png" Type="http://schemas.openxmlformats.org/officeDocument/2006/relationships/image"/><Relationship Id="rId10" Target="../media/image13.svg" Type="http://schemas.openxmlformats.org/officeDocument/2006/relationships/image"/><Relationship Id="rId11" Target="../media/image14.png" Type="http://schemas.openxmlformats.org/officeDocument/2006/relationships/image"/><Relationship Id="rId12" Target="../media/image15.svg" Type="http://schemas.openxmlformats.org/officeDocument/2006/relationships/image"/><Relationship Id="rId13" Target="../media/image16.png" Type="http://schemas.openxmlformats.org/officeDocument/2006/relationships/image"/><Relationship Id="rId14" Target="../media/image17.svg" Type="http://schemas.openxmlformats.org/officeDocument/2006/relationships/image"/><Relationship Id="rId15" Target="../slideLayouts/slideLayout1.xml" Type="http://schemas.openxmlformats.org/officeDocument/2006/relationships/slideLayout"/><Relationship Id="rId16" Target="../notesSlides/notesSlide5.xml" Type="http://schemas.openxmlformats.org/officeDocument/2006/relationships/notesSlide"/></Relationships>
</file>

<file path=ppt/slides/_rels/slide6.xml.rels><?xml version="1.0" encoding="UTF-8" standalone="yes"?><Relationships xmlns="http://schemas.openxmlformats.org/package/2006/relationships"><Relationship Id="rId1" Target="../slideLayouts/slideLayout1.xml" Type="http://schemas.openxmlformats.org/officeDocument/2006/relationships/slideLayout"/><Relationship Id="rId2" Target="../notesSlides/notesSlide6.xml" Type="http://schemas.openxmlformats.org/officeDocument/2006/relationships/notesSlide"/></Relationships>
</file>

<file path=ppt/slides/_rels/slide7.xml.rels><?xml version="1.0" encoding="UTF-8" standalone="yes"?><Relationships xmlns="http://schemas.openxmlformats.org/package/2006/relationships"><Relationship Id="rId1" Target="../slideLayouts/slideLayout1.xml" Type="http://schemas.openxmlformats.org/officeDocument/2006/relationships/slideLayout"/><Relationship Id="rId2" Target="../notesSlides/notesSlide7.xml" Type="http://schemas.openxmlformats.org/officeDocument/2006/relationships/notesSlide"/></Relationships>
</file>

<file path=ppt/slides/_rels/slide8.xml.rels><?xml version="1.0" encoding="UTF-8" standalone="yes"?><Relationships xmlns="http://schemas.openxmlformats.org/package/2006/relationships"><Relationship Id="rId1" Target="../slideLayouts/slideLayout1.xml" Type="http://schemas.openxmlformats.org/officeDocument/2006/relationships/slideLayout"/><Relationship Id="rId2" Target="../notesSlides/notesSlide8.xml" Type="http://schemas.openxmlformats.org/officeDocument/2006/relationships/notesSlide"/></Relationships>
</file>

<file path=ppt/slides/_rels/slide9.xml.rels><?xml version="1.0" encoding="UTF-8" standalone="yes"?><Relationships xmlns="http://schemas.openxmlformats.org/package/2006/relationships"><Relationship Id="rId1" Target="../media/image18.png" Type="http://schemas.openxmlformats.org/officeDocument/2006/relationships/image"/><Relationship Id="rId2" Target="../media/image19.svg" Type="http://schemas.openxmlformats.org/officeDocument/2006/relationships/image"/><Relationship Id="rId3" Target="../media/image20.png" Type="http://schemas.openxmlformats.org/officeDocument/2006/relationships/image"/><Relationship Id="rId4" Target="../media/image21.svg" Type="http://schemas.openxmlformats.org/officeDocument/2006/relationships/image"/><Relationship Id="rId5" Target="../media/image22.png" Type="http://schemas.openxmlformats.org/officeDocument/2006/relationships/image"/><Relationship Id="rId6" Target="../media/image23.svg" Type="http://schemas.openxmlformats.org/officeDocument/2006/relationships/image"/><Relationship Id="rId7" Target="../media/image24.png" Type="http://schemas.openxmlformats.org/officeDocument/2006/relationships/image"/><Relationship Id="rId8" Target="../media/image25.svg" Type="http://schemas.openxmlformats.org/officeDocument/2006/relationships/image"/><Relationship Id="rId9" Target="../media/image26.png" Type="http://schemas.openxmlformats.org/officeDocument/2006/relationships/image"/><Relationship Id="rId10" Target="../media/image27.svg" Type="http://schemas.openxmlformats.org/officeDocument/2006/relationships/image"/><Relationship Id="rId11" Target="../media/image28.png" Type="http://schemas.openxmlformats.org/officeDocument/2006/relationships/image"/><Relationship Id="rId12" Target="../media/image29.svg" Type="http://schemas.openxmlformats.org/officeDocument/2006/relationships/image"/><Relationship Id="rId13" Target="../media/image30.png" Type="http://schemas.openxmlformats.org/officeDocument/2006/relationships/image"/><Relationship Id="rId14" Target="../media/image31.svg" Type="http://schemas.openxmlformats.org/officeDocument/2006/relationships/image"/><Relationship Id="rId15" Target="../media/image32.png" Type="http://schemas.openxmlformats.org/officeDocument/2006/relationships/image"/><Relationship Id="rId16" Target="../media/image33.svg" Type="http://schemas.openxmlformats.org/officeDocument/2006/relationships/image"/><Relationship Id="rId17" Target="../media/image34.png" Type="http://schemas.openxmlformats.org/officeDocument/2006/relationships/image"/><Relationship Id="rId18" Target="../media/image35.svg" Type="http://schemas.openxmlformats.org/officeDocument/2006/relationships/image"/><Relationship Id="rId19" Target="../media/image36.png" Type="http://schemas.openxmlformats.org/officeDocument/2006/relationships/image"/><Relationship Id="rId20" Target="../media/image37.svg" Type="http://schemas.openxmlformats.org/officeDocument/2006/relationships/image"/><Relationship Id="rId21" Target="../media/image38.png" Type="http://schemas.openxmlformats.org/officeDocument/2006/relationships/image"/><Relationship Id="rId22" Target="../media/image39.svg" Type="http://schemas.openxmlformats.org/officeDocument/2006/relationships/image"/><Relationship Id="rId23" Target="../media/image40.png" Type="http://schemas.openxmlformats.org/officeDocument/2006/relationships/image"/><Relationship Id="rId24" Target="../media/image41.svg" Type="http://schemas.openxmlformats.org/officeDocument/2006/relationships/image"/><Relationship Id="rId25" Target="../slideLayouts/slideLayout1.xml" Type="http://schemas.openxmlformats.org/officeDocument/2006/relationships/slideLayout"/><Relationship Id="rId26" Target="../notesSlides/notesSlide9.xml" Type="http://schemas.openxmlformats.org/officeDocument/2006/relationships/notesSlide"/></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solidFill>
          <a:srgbClr val="000000"/>
        </a:solidFill>
        <a:effectLst/>
      </p:bgPr>
    </p:bg>
    <p:spTree>
      <p:nvGrpSpPr>
        <p:cNvPr id="1" name=""/>
        <p:cNvGrpSpPr/>
        <p:nvPr/>
      </p:nvGrpSpPr>
      <p:grpSpPr>
        <a:xfrm>
          <a:off x="0" y="0"/>
          <a:ext cx="0" cy="0"/>
          <a:chOff x="0" y="0"/>
          <a:chExt cx="0" cy="0"/>
        </a:xfrm>
      </p:grpSpPr>
      <p:sp>
        <p:nvSpPr>
          <p:cNvPr id="2" name="Object 1"/>
          <p:cNvSpPr/>
          <p:nvPr/>
        </p:nvSpPr>
        <p:spPr>
          <a:xfrm>
            <a:off x="380905" y="5384148"/>
            <a:ext cx="10741514" cy="550526"/>
          </a:xfrm>
          <a:prstGeom prst="rect">
            <a:avLst/>
          </a:prstGeom>
          <a:noFill/>
        </p:spPr>
        <p:txBody>
          <a:bodyPr wrap="square" rtlCol="0" anchor="ctr" bIns="0" lIns="0" rIns="0" tIns="0"/>
          <a:lstStyle/>
          <a:p>
            <a:pPr algn="l">
              <a:lnSpc>
                <a:spcPts val="4337"/>
              </a:lnSpc>
              <a:buNone/>
            </a:pPr>
            <a:r>
              <a:rPr lang="en-US" b="1" sz="3713" spc="-223" kern="0" dirty="0" smtClean="0">
                <a:solidFill>
                  <a:srgbClr val="ffffff"/>
                </a:solidFill>
                <a:latin typeface="Inter" pitchFamily="34" charset="0"/>
                <a:ea typeface="Inter" pitchFamily="34" charset="-122"/>
                <a:cs typeface="Inter" pitchFamily="34" charset="-120"/>
              </a:rPr>
              <a:t>Semiconductor Shortage Case Study (2020–2023)</a:t>
            </a:r>
            <a:endParaRPr lang="en-US" dirty="0"/>
          </a:p>
        </p:txBody>
      </p:sp>
      <p:sp>
        <p:nvSpPr>
          <p:cNvPr id="3" name="Object 2"/>
          <p:cNvSpPr/>
          <p:nvPr/>
        </p:nvSpPr>
        <p:spPr>
          <a:xfrm>
            <a:off x="380905" y="5989529"/>
            <a:ext cx="10741514" cy="196106"/>
          </a:xfrm>
          <a:prstGeom prst="rect">
            <a:avLst/>
          </a:prstGeom>
          <a:noFill/>
        </p:spPr>
        <p:txBody>
          <a:bodyPr wrap="square" rtlCol="0" anchor="ctr" bIns="0" lIns="0" rIns="0" tIns="0"/>
          <a:lstStyle/>
          <a:p>
            <a:pPr algn="l">
              <a:lnSpc>
                <a:spcPts val="1545"/>
              </a:lnSpc>
              <a:spcBef>
                <a:spcPts val="423"/>
              </a:spcBef>
              <a:buNone/>
            </a:pPr>
            <a:r>
              <a:rPr lang="en-US" sz="1114" spc="-22" kern="0" dirty="0" smtClean="0">
                <a:solidFill>
                  <a:srgbClr val="ffffff">
                    <a:alpha val="80000"/>
                  </a:srgbClr>
                </a:solidFill>
                <a:latin typeface="Inter" pitchFamily="34" charset="0"/>
                <a:ea typeface="Inter" pitchFamily="34" charset="-122"/>
                <a:cs typeface="Inter" pitchFamily="34" charset="-120"/>
              </a:rPr>
              <a:t>Exploring the convergence of demand shifts, supply shocks, and geopolitical factors that led to the semiconductor shortage crisis from 2020 to 2023.</a:t>
            </a:r>
            <a:endParaRPr lang="en-US" dirty="0"/>
          </a:p>
        </p:txBody>
      </p:sp>
      <p:sp>
        <p:nvSpPr>
          <p:cNvPr id="4" name="Object 3"/>
          <p:cNvSpPr/>
          <p:nvPr/>
        </p:nvSpPr>
        <p:spPr>
          <a:xfrm>
            <a:off x="0" y="0"/>
            <a:ext cx="12188952" cy="4761309"/>
          </a:xfrm>
          <a:prstGeom prst="rect">
            <a:avLst/>
          </a:prstGeom>
          <a:solidFill>
            <a:srgbClr val="000000">
              <a:alpha val="0000"/>
            </a:srgbClr>
          </a:solidFill>
        </p:spPr>
      </p:sp>
      <p:pic>
        <p:nvPicPr>
          <p:cNvPr id="5" name="Object 4" descr="semiconductor wafer abstract pattern, in a &quot;photography style with warm natural tones, subtle retro film grain, cinematic lighting&quot; style">    </p:cNvPr>
          <p:cNvPicPr>
            <a:picLocks noChangeAspect="1"/>
          </p:cNvPicPr>
          <p:nvPr/>
        </p:nvPicPr>
        <p:blipFill>
          <a:blip r:embed="rId1"/>
          <a:srcRect l="0" r="0" t="14193" b="14193"/>
          <a:stretch/>
        </p:blipFill>
        <p:spPr>
          <a:xfrm>
            <a:off x="0" y="0"/>
            <a:ext cx="12188952" cy="4761309"/>
          </a:xfrm>
          <a:prstGeom prst="rect">
            <a:avLst/>
          </a:prstGeom>
        </p:spPr>
      </p:pic>
    </p:spTree>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solidFill>
          <a:srgbClr val="ffffff"/>
        </a:solidFill>
        <a:effectLst/>
      </p:bgPr>
    </p:bg>
    <p:spTree>
      <p:nvGrpSpPr>
        <p:cNvPr id="1" name=""/>
        <p:cNvGrpSpPr/>
        <p:nvPr/>
      </p:nvGrpSpPr>
      <p:grpSpPr>
        <a:xfrm>
          <a:off x="0" y="0"/>
          <a:ext cx="0" cy="0"/>
          <a:chOff x="0" y="0"/>
          <a:chExt cx="0" cy="0"/>
        </a:xfrm>
      </p:grpSpPr>
      <p:sp>
        <p:nvSpPr>
          <p:cNvPr id="2" name="Object 1"/>
          <p:cNvSpPr/>
          <p:nvPr/>
        </p:nvSpPr>
        <p:spPr>
          <a:xfrm>
            <a:off x="0" y="379020"/>
            <a:ext cx="12188952" cy="556081"/>
          </a:xfrm>
          <a:prstGeom prst="rect">
            <a:avLst/>
          </a:prstGeom>
          <a:noFill/>
        </p:spPr>
        <p:txBody>
          <a:bodyPr wrap="square" rtlCol="0" anchor="t" bIns="0" lIns="0" rIns="0" tIns="0"/>
          <a:lstStyle/>
          <a:p>
            <a:pPr algn="ctr">
              <a:lnSpc>
                <a:spcPts val="4380"/>
              </a:lnSpc>
              <a:buNone/>
            </a:pPr>
            <a:r>
              <a:rPr lang="en-US" b="1" sz="3750" spc="-225" kern="0" dirty="0" smtClean="0">
                <a:solidFill>
                  <a:srgbClr val="333333"/>
                </a:solidFill>
                <a:latin typeface="Inter" pitchFamily="34" charset="0"/>
                <a:ea typeface="Inter" pitchFamily="34" charset="-122"/>
                <a:cs typeface="Inter" pitchFamily="34" charset="-120"/>
              </a:rPr>
              <a:t>Resilience Playbook</a:t>
            </a:r>
            <a:endParaRPr lang="en-US" dirty="0"/>
          </a:p>
        </p:txBody>
      </p:sp>
      <p:sp>
        <p:nvSpPr>
          <p:cNvPr id="3" name="Object 2"/>
          <p:cNvSpPr/>
          <p:nvPr/>
        </p:nvSpPr>
        <p:spPr>
          <a:xfrm>
            <a:off x="952262" y="1680742"/>
            <a:ext cx="5446938" cy="4223579"/>
          </a:xfrm>
          <a:prstGeom prst="rect">
            <a:avLst/>
          </a:prstGeom>
          <a:noFill/>
        </p:spPr>
        <p:txBody>
          <a:bodyPr wrap="square" rtlCol="0" anchor="t" bIns="0" lIns="0" rIns="0" tIns="0"/>
          <a:lstStyle/>
          <a:p>
            <a:pPr algn="l" marL="242900" indent="-242900">
              <a:lnSpc>
                <a:spcPts val="2366"/>
              </a:lnSpc>
              <a:buSzPct val="100000"/>
              <a:buChar char="•"/>
            </a:pPr>
            <a:r>
              <a:rPr lang="en-US" b="1" sz="2025" spc="-122" kern="0" dirty="0" smtClean="0">
                <a:solidFill>
                  <a:srgbClr val="333333"/>
                </a:solidFill>
                <a:latin typeface="Inter" pitchFamily="34" charset="0"/>
                <a:ea typeface="Inter" pitchFamily="34" charset="-122"/>
                <a:cs typeface="Inter" pitchFamily="34" charset="-120"/>
              </a:rPr>
              <a:t>Governance &amp; Data</a:t>
            </a:r>
          </a:p>
          <a:p>
            <a:pPr algn="l" lvl="1">
              <a:lnSpc>
                <a:spcPts val="1795"/>
              </a:lnSpc>
              <a:spcBef>
                <a:spcPts val="241"/>
              </a:spcBef>
              <a:buNone/>
            </a:pPr>
            <a:r>
              <a:rPr lang="en-US" sz="1294" spc="-25" kern="0" dirty="0" smtClean="0">
                <a:solidFill>
                  <a:srgbClr val="000000">
                    <a:alpha val="56000"/>
                  </a:srgbClr>
                </a:solidFill>
                <a:latin typeface="Inter" pitchFamily="34" charset="0"/>
                <a:ea typeface="Inter" pitchFamily="34" charset="-122"/>
                <a:cs typeface="Inter" pitchFamily="34" charset="-120"/>
              </a:rPr>
              <a:t>Establish a central BOM risk registry with part-to-node mapping, an allocation cockpit to monitor confirmed-to-book (CTB), PPV, and lead-time telemetry, and conduct quarterly risk reviews with an executive steering committee.</a:t>
            </a:r>
          </a:p>
          <a:p>
            <a:pPr algn="l" marL="242900" indent="-242900">
              <a:lnSpc>
                <a:spcPts val="2366"/>
              </a:lnSpc>
              <a:spcBef>
                <a:spcPts val="1916"/>
              </a:spcBef>
              <a:buSzPct val="100000"/>
              <a:buChar char="•"/>
            </a:pPr>
            <a:r>
              <a:rPr lang="en-US" b="1" sz="2025" spc="-122" kern="0" dirty="0" smtClean="0">
                <a:solidFill>
                  <a:srgbClr val="333333"/>
                </a:solidFill>
                <a:latin typeface="Inter" pitchFamily="34" charset="0"/>
                <a:ea typeface="Inter" pitchFamily="34" charset="-122"/>
                <a:cs typeface="Inter" pitchFamily="34" charset="-120"/>
              </a:rPr>
              <a:t>Supply &amp; Commercial</a:t>
            </a:r>
          </a:p>
          <a:p>
            <a:pPr algn="l" lvl="1">
              <a:lnSpc>
                <a:spcPts val="1795"/>
              </a:lnSpc>
              <a:spcBef>
                <a:spcPts val="241"/>
              </a:spcBef>
              <a:buNone/>
            </a:pPr>
            <a:r>
              <a:rPr lang="en-US" sz="1294" spc="-25" kern="0" dirty="0" smtClean="0">
                <a:solidFill>
                  <a:srgbClr val="000000">
                    <a:alpha val="56000"/>
                  </a:srgbClr>
                </a:solidFill>
                <a:latin typeface="Inter" pitchFamily="34" charset="0"/>
                <a:ea typeface="Inter" pitchFamily="34" charset="-122"/>
                <a:cs typeface="Inter" pitchFamily="34" charset="-120"/>
              </a:rPr>
              <a:t>Secure long-term agreements (LTAs) and capacity reservations for the top 50 risk parts, develop a second-source roadmap, and implement dual OSAT strategies where feasible. Segment suppliers and conduct joint recovery drills.</a:t>
            </a:r>
          </a:p>
          <a:p>
            <a:pPr algn="l" marL="242900" indent="-242900">
              <a:lnSpc>
                <a:spcPts val="2366"/>
              </a:lnSpc>
              <a:spcBef>
                <a:spcPts val="1916"/>
              </a:spcBef>
              <a:buSzPct val="100000"/>
              <a:buChar char="•"/>
            </a:pPr>
            <a:r>
              <a:rPr lang="en-US" b="1" sz="2025" spc="-122" kern="0" dirty="0" smtClean="0">
                <a:solidFill>
                  <a:srgbClr val="333333"/>
                </a:solidFill>
                <a:latin typeface="Inter" pitchFamily="34" charset="0"/>
                <a:ea typeface="Inter" pitchFamily="34" charset="-122"/>
                <a:cs typeface="Inter" pitchFamily="34" charset="-120"/>
              </a:rPr>
              <a:t>Engineering &amp; Product</a:t>
            </a:r>
          </a:p>
          <a:p>
            <a:pPr algn="l" lvl="1">
              <a:lnSpc>
                <a:spcPts val="1795"/>
              </a:lnSpc>
              <a:spcBef>
                <a:spcPts val="241"/>
              </a:spcBef>
              <a:buNone/>
            </a:pPr>
            <a:r>
              <a:rPr lang="en-US" sz="1294" spc="-25" kern="0" dirty="0" smtClean="0">
                <a:solidFill>
                  <a:srgbClr val="000000">
                    <a:alpha val="56000"/>
                  </a:srgbClr>
                </a:solidFill>
                <a:latin typeface="Inter" pitchFamily="34" charset="0"/>
                <a:ea typeface="Inter" pitchFamily="34" charset="-122"/>
                <a:cs typeface="Inter" pitchFamily="34" charset="-120"/>
              </a:rPr>
              <a:t>Maintain an alternate-approved parts list (AAPL) and design abstraction layers to enable pin-compatible alternatives. Establish DFM standards for package, pinout, and voltage agility. Implement qualification fast lanes for non-safety-critical SKUs.</a:t>
            </a:r>
            <a:endParaRPr lang="en-US" dirty="0"/>
          </a:p>
        </p:txBody>
      </p:sp>
      <p:sp>
        <p:nvSpPr>
          <p:cNvPr id="4" name="Object 3"/>
          <p:cNvSpPr/>
          <p:nvPr/>
        </p:nvSpPr>
        <p:spPr>
          <a:xfrm>
            <a:off x="6284928" y="1680742"/>
            <a:ext cx="5446938" cy="2277493"/>
          </a:xfrm>
          <a:prstGeom prst="rect">
            <a:avLst/>
          </a:prstGeom>
          <a:noFill/>
        </p:spPr>
        <p:txBody>
          <a:bodyPr wrap="square" rtlCol="0" anchor="t" bIns="0" lIns="0" rIns="0" tIns="0"/>
          <a:lstStyle/>
          <a:p>
            <a:pPr algn="l" marL="242900" indent="-242900">
              <a:lnSpc>
                <a:spcPts val="2366"/>
              </a:lnSpc>
              <a:buSzPct val="100000"/>
              <a:buChar char="•"/>
            </a:pPr>
            <a:r>
              <a:rPr lang="en-US" b="1" sz="2025" spc="-122" kern="0" dirty="0" smtClean="0">
                <a:solidFill>
                  <a:srgbClr val="333333"/>
                </a:solidFill>
                <a:latin typeface="Inter" pitchFamily="34" charset="0"/>
                <a:ea typeface="Inter" pitchFamily="34" charset="-122"/>
                <a:cs typeface="Inter" pitchFamily="34" charset="-120"/>
              </a:rPr>
              <a:t>Quick Wins</a:t>
            </a:r>
          </a:p>
          <a:p>
            <a:pPr algn="l" lvl="1">
              <a:lnSpc>
                <a:spcPts val="1795"/>
              </a:lnSpc>
              <a:spcBef>
                <a:spcPts val="241"/>
              </a:spcBef>
              <a:buNone/>
            </a:pPr>
            <a:r>
              <a:rPr lang="en-US" sz="1294" spc="-25" kern="0" dirty="0" smtClean="0">
                <a:solidFill>
                  <a:srgbClr val="000000">
                    <a:alpha val="56000"/>
                  </a:srgbClr>
                </a:solidFill>
                <a:latin typeface="Inter" pitchFamily="34" charset="0"/>
                <a:ea typeface="Inter" pitchFamily="34" charset="-122"/>
                <a:cs typeface="Inter" pitchFamily="34" charset="-120"/>
              </a:rPr>
              <a:t>Rationalize SKUs to eliminate low-velocity variants, establish multi-tier safety stock based on criticality, and provide transparent end-customer forecasts to suppliers.</a:t>
            </a:r>
          </a:p>
          <a:p>
            <a:pPr algn="l" marL="242900" indent="-242900">
              <a:lnSpc>
                <a:spcPts val="2366"/>
              </a:lnSpc>
              <a:spcBef>
                <a:spcPts val="1916"/>
              </a:spcBef>
              <a:buSzPct val="100000"/>
              <a:buChar char="•"/>
            </a:pPr>
            <a:r>
              <a:rPr lang="en-US" b="1" sz="2025" spc="-122" kern="0" dirty="0" smtClean="0">
                <a:solidFill>
                  <a:srgbClr val="333333"/>
                </a:solidFill>
                <a:latin typeface="Inter" pitchFamily="34" charset="0"/>
                <a:ea typeface="Inter" pitchFamily="34" charset="-122"/>
                <a:cs typeface="Inter" pitchFamily="34" charset="-120"/>
              </a:rPr>
              <a:t>Foundational</a:t>
            </a:r>
          </a:p>
          <a:p>
            <a:pPr algn="l" lvl="1">
              <a:lnSpc>
                <a:spcPts val="1795"/>
              </a:lnSpc>
              <a:spcBef>
                <a:spcPts val="241"/>
              </a:spcBef>
              <a:buNone/>
            </a:pPr>
            <a:r>
              <a:rPr lang="en-US" sz="1294" spc="-25" kern="0" dirty="0" smtClean="0">
                <a:solidFill>
                  <a:srgbClr val="000000">
                    <a:alpha val="56000"/>
                  </a:srgbClr>
                </a:solidFill>
                <a:latin typeface="Inter" pitchFamily="34" charset="0"/>
                <a:ea typeface="Inter" pitchFamily="34" charset="-122"/>
                <a:cs typeface="Inter" pitchFamily="34" charset="-120"/>
              </a:rPr>
              <a:t>Build node-diversified product platforms, implement advanced planning and forecasting systems (event-driven), and invest in test capacity buffers to mitigate OSAT constraints.</a:t>
            </a:r>
            <a:endParaRPr lang="en-US" dirty="0"/>
          </a:p>
        </p:txBody>
      </p:sp>
      <p:sp>
        <p:nvSpPr>
          <p:cNvPr id="5" name="Object 4"/>
          <p:cNvSpPr/>
          <p:nvPr/>
        </p:nvSpPr>
        <p:spPr>
          <a:xfrm>
            <a:off x="11798525" y="6497898"/>
            <a:ext cx="199975" cy="237669"/>
          </a:xfrm>
          <a:prstGeom prst="rect">
            <a:avLst/>
          </a:prstGeom>
          <a:noFill/>
        </p:spPr>
      </p:sp>
      <p:sp>
        <p:nvSpPr>
          <p:cNvPr id="25" name="Slide Number Placeholder 24"/>
          <p:cNvSpPr>
            <a:spLocks noGrp="1"/>
          </p:cNvSpPr>
          <p:nvPr>
            <p:ph type="sldNum" sz="quarter" idx="4294967295"/>
          </p:nvPr>
        </p:nvSpPr>
        <p:spPr>
          <a:xfrm>
            <a:off x="11826240" y="6515100"/>
            <a:ext cx="800000" cy="300000"/>
          </a:xfrm>
          <a:prstGeom prst="rect">
            <a:avLst/>
          </a:prstGeom>
          <a:extLst>
            <a:ext uri="{C572A759-6A51-4108-AA02-DFA0A04FC94B}">
              <ma14:wrappingTextBoxFlag xmlns:ma14="http://schemas.microsoft.com/office/mac/drawingml/2011/main" val="0"/>
            </a:ext>
          </a:extLst>
        </p:spPr>
        <p:txBody>
          <a:bodyPr/>
          <a:lstStyle>
            <a:lvl1pPr>
              <a:defRPr sz="1100"/>
            </a:lvl1pPr>
          </a:lstStyle>
          <a:p>
            <a:fld id="{F7021451-1387-4CA6-816F-3879F97B5CBC}" type="slidenum">
              <a:rPr lang="en-US" smtClean="0"/>
              <a:t/>
            </a:fld>
            <a:endParaRPr lang="en-US"/>
          </a:p>
        </p:txBody>
      </p:sp>
    </p:spTree>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solidFill>
          <a:srgbClr val="000000"/>
        </a:solidFill>
        <a:effectLst/>
      </p:bgPr>
    </p:bg>
    <p:spTree>
      <p:nvGrpSpPr>
        <p:cNvPr id="1" name=""/>
        <p:cNvGrpSpPr/>
        <p:nvPr/>
      </p:nvGrpSpPr>
      <p:grpSpPr>
        <a:xfrm>
          <a:off x="0" y="0"/>
          <a:ext cx="0" cy="0"/>
          <a:chOff x="0" y="0"/>
          <a:chExt cx="0" cy="0"/>
        </a:xfrm>
      </p:grpSpPr>
      <p:sp>
        <p:nvSpPr>
          <p:cNvPr id="2" name="Object 1"/>
          <p:cNvSpPr/>
          <p:nvPr/>
        </p:nvSpPr>
        <p:spPr>
          <a:xfrm>
            <a:off x="0" y="379020"/>
            <a:ext cx="12188952" cy="556081"/>
          </a:xfrm>
          <a:prstGeom prst="rect">
            <a:avLst/>
          </a:prstGeom>
          <a:noFill/>
        </p:spPr>
        <p:txBody>
          <a:bodyPr wrap="square" rtlCol="0" anchor="t" bIns="0" lIns="0" rIns="0" tIns="0"/>
          <a:lstStyle/>
          <a:p>
            <a:pPr algn="ctr">
              <a:lnSpc>
                <a:spcPts val="4380"/>
              </a:lnSpc>
              <a:buNone/>
            </a:pPr>
            <a:r>
              <a:rPr lang="en-US" b="1" sz="3750" spc="-225" kern="0" dirty="0" smtClean="0">
                <a:solidFill>
                  <a:srgbClr val="ffffff"/>
                </a:solidFill>
                <a:latin typeface="Inter" pitchFamily="34" charset="0"/>
                <a:ea typeface="Inter" pitchFamily="34" charset="-122"/>
                <a:cs typeface="Inter" pitchFamily="34" charset="-120"/>
              </a:rPr>
              <a:t>Timeline: Shock, Squeeze, Response, Recovery</a:t>
            </a:r>
            <a:endParaRPr lang="en-US" dirty="0"/>
          </a:p>
        </p:txBody>
      </p:sp>
      <p:pic>
        <p:nvPicPr>
          <p:cNvPr id="3" name="Object 2" descr="">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23807" y="3770958"/>
            <a:ext cx="12246088" cy="57136"/>
          </a:xfrm>
          <a:prstGeom prst="rect">
            <a:avLst/>
          </a:prstGeom>
        </p:spPr>
      </p:pic>
      <p:pic>
        <p:nvPicPr>
          <p:cNvPr id="4" name="Object 3" descr="">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301620" y="2744896"/>
            <a:ext cx="28568" cy="1066533"/>
          </a:xfrm>
          <a:prstGeom prst="rect">
            <a:avLst/>
          </a:prstGeom>
        </p:spPr>
      </p:pic>
      <p:pic>
        <p:nvPicPr>
          <p:cNvPr id="5" name="Object 4" descr="">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225443" y="3704299"/>
            <a:ext cx="180930" cy="180930"/>
          </a:xfrm>
          <a:prstGeom prst="rect">
            <a:avLst/>
          </a:prstGeom>
        </p:spPr>
      </p:pic>
      <p:pic>
        <p:nvPicPr>
          <p:cNvPr id="6" name="Object 5" descr="">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617523" y="3780480"/>
            <a:ext cx="28568" cy="942739"/>
          </a:xfrm>
          <a:prstGeom prst="rect">
            <a:avLst/>
          </a:prstGeom>
        </p:spPr>
      </p:pic>
      <p:pic>
        <p:nvPicPr>
          <p:cNvPr id="7" name="Object 6" descr="">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541346" y="3704299"/>
            <a:ext cx="180930" cy="180930"/>
          </a:xfrm>
          <a:prstGeom prst="rect">
            <a:avLst/>
          </a:prstGeom>
        </p:spPr>
      </p:pic>
      <p:pic>
        <p:nvPicPr>
          <p:cNvPr id="8" name="Object 7" descr="">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933427" y="2148398"/>
            <a:ext cx="28568" cy="1666458"/>
          </a:xfrm>
          <a:prstGeom prst="rect">
            <a:avLst/>
          </a:prstGeom>
        </p:spPr>
      </p:pic>
      <p:pic>
        <p:nvPicPr>
          <p:cNvPr id="9" name="Object 8" descr="">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6857239" y="3704299"/>
            <a:ext cx="190452" cy="180930"/>
          </a:xfrm>
          <a:prstGeom prst="rect">
            <a:avLst/>
          </a:prstGeom>
        </p:spPr>
      </p:pic>
      <p:pic>
        <p:nvPicPr>
          <p:cNvPr id="10" name="Object 9" descr="">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9249319" y="3780480"/>
            <a:ext cx="28568" cy="876081"/>
          </a:xfrm>
          <a:prstGeom prst="rect">
            <a:avLst/>
          </a:prstGeom>
        </p:spPr>
      </p:pic>
      <p:pic>
        <p:nvPicPr>
          <p:cNvPr id="11" name="Object 10" descr="">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9173132" y="3704299"/>
            <a:ext cx="190452" cy="180930"/>
          </a:xfrm>
          <a:prstGeom prst="rect">
            <a:avLst/>
          </a:prstGeom>
        </p:spPr>
      </p:pic>
      <p:sp>
        <p:nvSpPr>
          <p:cNvPr id="12" name="Object 11"/>
          <p:cNvSpPr/>
          <p:nvPr/>
        </p:nvSpPr>
        <p:spPr>
          <a:xfrm>
            <a:off x="2249230" y="2625854"/>
            <a:ext cx="133311" cy="133316"/>
          </a:xfrm>
          <a:prstGeom prst="ellipse">
            <a:avLst/>
          </a:prstGeom>
          <a:solidFill>
            <a:srgbClr val="22aaee"/>
          </a:solidFill>
        </p:spPr>
      </p:sp>
      <p:sp>
        <p:nvSpPr>
          <p:cNvPr id="13" name="Object 12"/>
          <p:cNvSpPr/>
          <p:nvPr/>
        </p:nvSpPr>
        <p:spPr>
          <a:xfrm>
            <a:off x="2477785" y="2569033"/>
            <a:ext cx="1843579" cy="253540"/>
          </a:xfrm>
          <a:prstGeom prst="rect">
            <a:avLst/>
          </a:prstGeom>
          <a:noFill/>
        </p:spPr>
        <p:txBody>
          <a:bodyPr wrap="square" rtlCol="0" anchor="t" bIns="0" lIns="0" rIns="0" tIns="0"/>
          <a:lstStyle/>
          <a:p>
            <a:pPr algn="l">
              <a:lnSpc>
                <a:spcPts val="1997"/>
              </a:lnSpc>
              <a:buNone/>
            </a:pPr>
            <a:r>
              <a:rPr lang="en-US" b="1" sz="1710" spc="-103" kern="0" dirty="0" smtClean="0">
                <a:solidFill>
                  <a:srgbClr val="ffffff"/>
                </a:solidFill>
                <a:latin typeface="Inter" pitchFamily="34" charset="0"/>
                <a:ea typeface="Inter" pitchFamily="34" charset="-122"/>
                <a:cs typeface="Inter" pitchFamily="34" charset="-120"/>
              </a:rPr>
              <a:t>2020 H1</a:t>
            </a:r>
            <a:endParaRPr lang="en-US" dirty="0"/>
          </a:p>
        </p:txBody>
      </p:sp>
      <p:sp>
        <p:nvSpPr>
          <p:cNvPr id="14" name="Object 13"/>
          <p:cNvSpPr/>
          <p:nvPr/>
        </p:nvSpPr>
        <p:spPr>
          <a:xfrm>
            <a:off x="2477785" y="2895877"/>
            <a:ext cx="1843579" cy="752584"/>
          </a:xfrm>
          <a:prstGeom prst="rect">
            <a:avLst/>
          </a:prstGeom>
          <a:noFill/>
        </p:spPr>
        <p:txBody>
          <a:bodyPr wrap="square" rtlCol="0" anchor="t" bIns="0" lIns="0" rIns="0" tIns="0"/>
          <a:lstStyle/>
          <a:p>
            <a:pPr algn="l">
              <a:lnSpc>
                <a:spcPts val="1976"/>
              </a:lnSpc>
              <a:spcBef>
                <a:spcPts val="567"/>
              </a:spcBef>
              <a:buNone/>
            </a:pPr>
            <a:r>
              <a:rPr lang="en-US" sz="1425" spc="-29" kern="0" dirty="0" smtClean="0">
                <a:solidFill>
                  <a:srgbClr val="ffffff">
                    <a:alpha val="80000"/>
                  </a:srgbClr>
                </a:solidFill>
                <a:latin typeface="Inter" pitchFamily="34" charset="0"/>
                <a:ea typeface="Inter" pitchFamily="34" charset="-122"/>
                <a:cs typeface="Inter" pitchFamily="34" charset="-120"/>
              </a:rPr>
              <a:t>Shock: Auto demand collapse, early fab/OSAT disruptions</a:t>
            </a:r>
            <a:endParaRPr lang="en-US" dirty="0"/>
          </a:p>
        </p:txBody>
      </p:sp>
      <p:sp>
        <p:nvSpPr>
          <p:cNvPr id="15" name="Object 14"/>
          <p:cNvSpPr/>
          <p:nvPr/>
        </p:nvSpPr>
        <p:spPr>
          <a:xfrm>
            <a:off x="4565112" y="4704165"/>
            <a:ext cx="133311" cy="133317"/>
          </a:xfrm>
          <a:prstGeom prst="ellipse">
            <a:avLst/>
          </a:prstGeom>
          <a:solidFill>
            <a:srgbClr val="ffd9ad"/>
          </a:solidFill>
        </p:spPr>
      </p:sp>
      <p:sp>
        <p:nvSpPr>
          <p:cNvPr id="16" name="Object 15"/>
          <p:cNvSpPr/>
          <p:nvPr/>
        </p:nvSpPr>
        <p:spPr>
          <a:xfrm>
            <a:off x="4793686" y="4647344"/>
            <a:ext cx="2042602" cy="253540"/>
          </a:xfrm>
          <a:prstGeom prst="rect">
            <a:avLst/>
          </a:prstGeom>
          <a:noFill/>
        </p:spPr>
        <p:txBody>
          <a:bodyPr wrap="square" rtlCol="0" anchor="t" bIns="0" lIns="0" rIns="0" tIns="0"/>
          <a:lstStyle/>
          <a:p>
            <a:pPr algn="l">
              <a:lnSpc>
                <a:spcPts val="1997"/>
              </a:lnSpc>
              <a:buNone/>
            </a:pPr>
            <a:r>
              <a:rPr lang="en-US" b="1" sz="1710" spc="-103" kern="0" dirty="0" smtClean="0">
                <a:solidFill>
                  <a:srgbClr val="ffffff"/>
                </a:solidFill>
                <a:latin typeface="Inter" pitchFamily="34" charset="0"/>
                <a:ea typeface="Inter" pitchFamily="34" charset="-122"/>
                <a:cs typeface="Inter" pitchFamily="34" charset="-120"/>
              </a:rPr>
              <a:t>2020 H2 - 2021</a:t>
            </a:r>
            <a:endParaRPr lang="en-US" dirty="0"/>
          </a:p>
        </p:txBody>
      </p:sp>
      <p:sp>
        <p:nvSpPr>
          <p:cNvPr id="17" name="Object 16"/>
          <p:cNvSpPr/>
          <p:nvPr/>
        </p:nvSpPr>
        <p:spPr>
          <a:xfrm>
            <a:off x="4793686" y="4974188"/>
            <a:ext cx="2042602" cy="1003446"/>
          </a:xfrm>
          <a:prstGeom prst="rect">
            <a:avLst/>
          </a:prstGeom>
          <a:noFill/>
        </p:spPr>
        <p:txBody>
          <a:bodyPr wrap="square" rtlCol="0" anchor="t" bIns="0" lIns="0" rIns="0" tIns="0"/>
          <a:lstStyle/>
          <a:p>
            <a:pPr algn="l">
              <a:lnSpc>
                <a:spcPts val="1976"/>
              </a:lnSpc>
              <a:spcBef>
                <a:spcPts val="567"/>
              </a:spcBef>
              <a:buNone/>
            </a:pPr>
            <a:r>
              <a:rPr lang="en-US" sz="1425" spc="-29" kern="0" dirty="0" smtClean="0">
                <a:solidFill>
                  <a:srgbClr val="ffffff">
                    <a:alpha val="80000"/>
                  </a:srgbClr>
                </a:solidFill>
                <a:latin typeface="Inter" pitchFamily="34" charset="0"/>
                <a:ea typeface="Inter" pitchFamily="34" charset="-122"/>
                <a:cs typeface="Inter" pitchFamily="34" charset="-120"/>
              </a:rPr>
              <a:t>Squeeze: Rebound + WFH surge; weather/fire/lockdowns amplify shortages</a:t>
            </a:r>
            <a:endParaRPr lang="en-US" dirty="0"/>
          </a:p>
        </p:txBody>
      </p:sp>
      <p:sp>
        <p:nvSpPr>
          <p:cNvPr id="18" name="Object 17"/>
          <p:cNvSpPr/>
          <p:nvPr/>
        </p:nvSpPr>
        <p:spPr>
          <a:xfrm>
            <a:off x="6880993" y="2029301"/>
            <a:ext cx="133311" cy="133317"/>
          </a:xfrm>
          <a:prstGeom prst="ellipse">
            <a:avLst/>
          </a:prstGeom>
          <a:solidFill>
            <a:srgbClr val="fec088"/>
          </a:solidFill>
        </p:spPr>
      </p:sp>
      <p:sp>
        <p:nvSpPr>
          <p:cNvPr id="19" name="Object 18"/>
          <p:cNvSpPr/>
          <p:nvPr/>
        </p:nvSpPr>
        <p:spPr>
          <a:xfrm>
            <a:off x="7109587" y="1972536"/>
            <a:ext cx="1948328" cy="253540"/>
          </a:xfrm>
          <a:prstGeom prst="rect">
            <a:avLst/>
          </a:prstGeom>
          <a:noFill/>
        </p:spPr>
        <p:txBody>
          <a:bodyPr wrap="square" rtlCol="0" anchor="t" bIns="0" lIns="0" rIns="0" tIns="0"/>
          <a:lstStyle/>
          <a:p>
            <a:pPr algn="l">
              <a:lnSpc>
                <a:spcPts val="1997"/>
              </a:lnSpc>
              <a:buNone/>
            </a:pPr>
            <a:r>
              <a:rPr lang="en-US" b="1" sz="1710" spc="-103" kern="0" dirty="0" smtClean="0">
                <a:solidFill>
                  <a:srgbClr val="ffffff"/>
                </a:solidFill>
                <a:latin typeface="Inter" pitchFamily="34" charset="0"/>
                <a:ea typeface="Inter" pitchFamily="34" charset="-122"/>
                <a:cs typeface="Inter" pitchFamily="34" charset="-120"/>
              </a:rPr>
              <a:t>2022</a:t>
            </a:r>
            <a:endParaRPr lang="en-US" dirty="0"/>
          </a:p>
        </p:txBody>
      </p:sp>
      <p:sp>
        <p:nvSpPr>
          <p:cNvPr id="20" name="Object 19"/>
          <p:cNvSpPr/>
          <p:nvPr/>
        </p:nvSpPr>
        <p:spPr>
          <a:xfrm>
            <a:off x="7109587" y="2299380"/>
            <a:ext cx="1948328" cy="1254307"/>
          </a:xfrm>
          <a:prstGeom prst="rect">
            <a:avLst/>
          </a:prstGeom>
          <a:noFill/>
        </p:spPr>
        <p:txBody>
          <a:bodyPr wrap="square" rtlCol="0" anchor="t" bIns="0" lIns="0" rIns="0" tIns="0"/>
          <a:lstStyle/>
          <a:p>
            <a:pPr algn="l">
              <a:lnSpc>
                <a:spcPts val="1976"/>
              </a:lnSpc>
              <a:spcBef>
                <a:spcPts val="567"/>
              </a:spcBef>
              <a:buNone/>
            </a:pPr>
            <a:r>
              <a:rPr lang="en-US" sz="1425" spc="-29" kern="0" dirty="0" smtClean="0">
                <a:solidFill>
                  <a:srgbClr val="ffffff">
                    <a:alpha val="80000"/>
                  </a:srgbClr>
                </a:solidFill>
                <a:latin typeface="Inter" pitchFamily="34" charset="0"/>
                <a:ea typeface="Inter" pitchFamily="34" charset="-122"/>
                <a:cs typeface="Inter" pitchFamily="34" charset="-120"/>
              </a:rPr>
              <a:t>Response: Capacity announcements; policy incentives; peak lead times at mature nodes</a:t>
            </a:r>
            <a:endParaRPr lang="en-US" dirty="0"/>
          </a:p>
        </p:txBody>
      </p:sp>
      <p:sp>
        <p:nvSpPr>
          <p:cNvPr id="21" name="Object 20"/>
          <p:cNvSpPr/>
          <p:nvPr/>
        </p:nvSpPr>
        <p:spPr>
          <a:xfrm>
            <a:off x="9196875" y="4637507"/>
            <a:ext cx="133311" cy="133316"/>
          </a:xfrm>
          <a:prstGeom prst="ellipse">
            <a:avLst/>
          </a:prstGeom>
          <a:solidFill>
            <a:srgbClr val="fd864d"/>
          </a:solidFill>
        </p:spPr>
      </p:sp>
      <p:sp>
        <p:nvSpPr>
          <p:cNvPr id="22" name="Object 21"/>
          <p:cNvSpPr/>
          <p:nvPr/>
        </p:nvSpPr>
        <p:spPr>
          <a:xfrm>
            <a:off x="9425488" y="4580686"/>
            <a:ext cx="1895953" cy="253540"/>
          </a:xfrm>
          <a:prstGeom prst="rect">
            <a:avLst/>
          </a:prstGeom>
          <a:noFill/>
        </p:spPr>
        <p:txBody>
          <a:bodyPr wrap="square" rtlCol="0" anchor="t" bIns="0" lIns="0" rIns="0" tIns="0"/>
          <a:lstStyle/>
          <a:p>
            <a:pPr algn="l">
              <a:lnSpc>
                <a:spcPts val="1997"/>
              </a:lnSpc>
              <a:buNone/>
            </a:pPr>
            <a:r>
              <a:rPr lang="en-US" b="1" sz="1710" spc="-103" kern="0" dirty="0" smtClean="0">
                <a:solidFill>
                  <a:srgbClr val="ffffff"/>
                </a:solidFill>
                <a:latin typeface="Inter" pitchFamily="34" charset="0"/>
                <a:ea typeface="Inter" pitchFamily="34" charset="-122"/>
                <a:cs typeface="Inter" pitchFamily="34" charset="-120"/>
              </a:rPr>
              <a:t>2023</a:t>
            </a:r>
            <a:endParaRPr lang="en-US" dirty="0"/>
          </a:p>
        </p:txBody>
      </p:sp>
      <p:sp>
        <p:nvSpPr>
          <p:cNvPr id="23" name="Object 22"/>
          <p:cNvSpPr/>
          <p:nvPr/>
        </p:nvSpPr>
        <p:spPr>
          <a:xfrm>
            <a:off x="9425488" y="4907530"/>
            <a:ext cx="1895953" cy="1003446"/>
          </a:xfrm>
          <a:prstGeom prst="rect">
            <a:avLst/>
          </a:prstGeom>
          <a:noFill/>
        </p:spPr>
        <p:txBody>
          <a:bodyPr wrap="square" rtlCol="0" anchor="t" bIns="0" lIns="0" rIns="0" tIns="0"/>
          <a:lstStyle/>
          <a:p>
            <a:pPr algn="l">
              <a:lnSpc>
                <a:spcPts val="1976"/>
              </a:lnSpc>
              <a:spcBef>
                <a:spcPts val="567"/>
              </a:spcBef>
              <a:buNone/>
            </a:pPr>
            <a:r>
              <a:rPr lang="en-US" sz="1425" spc="-29" kern="0" dirty="0" smtClean="0">
                <a:solidFill>
                  <a:srgbClr val="ffffff">
                    <a:alpha val="80000"/>
                  </a:srgbClr>
                </a:solidFill>
                <a:latin typeface="Inter" pitchFamily="34" charset="0"/>
                <a:ea typeface="Inter" pitchFamily="34" charset="-122"/>
                <a:cs typeface="Inter" pitchFamily="34" charset="-120"/>
              </a:rPr>
              <a:t>Recovery: Lead times normalize unevenly; memory cycles down; auto still tight early</a:t>
            </a:r>
            <a:endParaRPr lang="en-US" dirty="0"/>
          </a:p>
        </p:txBody>
      </p:sp>
      <p:sp>
        <p:nvSpPr>
          <p:cNvPr id="24" name="Object 23"/>
          <p:cNvSpPr/>
          <p:nvPr/>
        </p:nvSpPr>
        <p:spPr>
          <a:xfrm>
            <a:off x="11836615" y="6497898"/>
            <a:ext cx="161885" cy="237669"/>
          </a:xfrm>
          <a:prstGeom prst="rect">
            <a:avLst/>
          </a:prstGeom>
          <a:noFill/>
        </p:spPr>
      </p:sp>
      <p:sp>
        <p:nvSpPr>
          <p:cNvPr id="25" name="Slide Number Placeholder 24"/>
          <p:cNvSpPr>
            <a:spLocks noGrp="1"/>
          </p:cNvSpPr>
          <p:nvPr>
            <p:ph type="sldNum" sz="quarter" idx="4294967295"/>
          </p:nvPr>
        </p:nvSpPr>
        <p:spPr>
          <a:xfrm>
            <a:off x="11826240" y="6515100"/>
            <a:ext cx="800000" cy="300000"/>
          </a:xfrm>
          <a:prstGeom prst="rect">
            <a:avLst/>
          </a:prstGeom>
          <a:extLst>
            <a:ext uri="{C572A759-6A51-4108-AA02-DFA0A04FC94B}">
              <ma14:wrappingTextBoxFlag xmlns:ma14="http://schemas.microsoft.com/office/mac/drawingml/2011/main" val="0"/>
            </a:ext>
          </a:extLst>
        </p:spPr>
        <p:txBody>
          <a:bodyPr/>
          <a:lstStyle>
            <a:lvl1pPr>
              <a:defRPr sz="1100"/>
            </a:lvl1pPr>
          </a:lstStyle>
          <a:p>
            <a:fld id="{F7021451-1387-4CA6-816F-3879F97B5CBC}" type="slidenum">
              <a:rPr lang="en-US" smtClean="0"/>
              <a:t/>
            </a:fld>
            <a:endParaRPr lang="en-US"/>
          </a:p>
        </p:txBody>
      </p:sp>
    </p:spTree>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solidFill>
          <a:srgbClr val="ffffff"/>
        </a:solidFill>
        <a:effectLst/>
      </p:bgPr>
    </p:bg>
    <p:spTree>
      <p:nvGrpSpPr>
        <p:cNvPr id="1" name=""/>
        <p:cNvGrpSpPr/>
        <p:nvPr/>
      </p:nvGrpSpPr>
      <p:grpSpPr>
        <a:xfrm>
          <a:off x="0" y="0"/>
          <a:ext cx="0" cy="0"/>
          <a:chOff x="0" y="0"/>
          <a:chExt cx="0" cy="0"/>
        </a:xfrm>
      </p:grpSpPr>
      <p:sp>
        <p:nvSpPr>
          <p:cNvPr id="2" name="Object 1"/>
          <p:cNvSpPr/>
          <p:nvPr/>
        </p:nvSpPr>
        <p:spPr>
          <a:xfrm>
            <a:off x="0" y="379020"/>
            <a:ext cx="12188952" cy="556081"/>
          </a:xfrm>
          <a:prstGeom prst="rect">
            <a:avLst/>
          </a:prstGeom>
          <a:noFill/>
        </p:spPr>
        <p:txBody>
          <a:bodyPr wrap="square" rtlCol="0" anchor="t" bIns="0" lIns="0" rIns="0" tIns="0"/>
          <a:lstStyle/>
          <a:p>
            <a:pPr algn="ctr">
              <a:lnSpc>
                <a:spcPts val="4380"/>
              </a:lnSpc>
              <a:buNone/>
            </a:pPr>
            <a:r>
              <a:rPr lang="en-US" b="1" sz="3750" spc="-225" kern="0" dirty="0" smtClean="0">
                <a:solidFill>
                  <a:srgbClr val="333333"/>
                </a:solidFill>
                <a:latin typeface="Inter" pitchFamily="34" charset="0"/>
                <a:ea typeface="Inter" pitchFamily="34" charset="-122"/>
                <a:cs typeface="Inter" pitchFamily="34" charset="-120"/>
              </a:rPr>
              <a:t>Key Takeaways</a:t>
            </a:r>
            <a:endParaRPr lang="en-US" dirty="0"/>
          </a:p>
        </p:txBody>
      </p:sp>
      <p:sp>
        <p:nvSpPr>
          <p:cNvPr id="3" name="Object 2"/>
          <p:cNvSpPr/>
          <p:nvPr/>
        </p:nvSpPr>
        <p:spPr>
          <a:xfrm>
            <a:off x="952262" y="1543855"/>
            <a:ext cx="5446938" cy="4494378"/>
          </a:xfrm>
          <a:prstGeom prst="rect">
            <a:avLst/>
          </a:prstGeom>
          <a:noFill/>
        </p:spPr>
        <p:txBody>
          <a:bodyPr wrap="square" rtlCol="0" anchor="t" bIns="0" lIns="0" rIns="0" tIns="0"/>
          <a:lstStyle/>
          <a:p>
            <a:pPr algn="l" marL="242900" indent="-242900">
              <a:lnSpc>
                <a:spcPts val="2523"/>
              </a:lnSpc>
              <a:buSzPct val="100000"/>
              <a:buChar char="•"/>
            </a:pPr>
            <a:r>
              <a:rPr lang="en-US" b="1" sz="2160" spc="-130" kern="0" dirty="0" smtClean="0">
                <a:solidFill>
                  <a:srgbClr val="333333"/>
                </a:solidFill>
                <a:latin typeface="Inter" pitchFamily="34" charset="0"/>
                <a:ea typeface="Inter" pitchFamily="34" charset="-122"/>
                <a:cs typeface="Inter" pitchFamily="34" charset="-120"/>
              </a:rPr>
              <a:t>Diversify supply chain with dual/multi-sourcing</a:t>
            </a:r>
          </a:p>
          <a:p>
            <a:pPr algn="l" lvl="1">
              <a:lnSpc>
                <a:spcPts val="1914"/>
              </a:lnSpc>
              <a:spcBef>
                <a:spcPts val="257"/>
              </a:spcBef>
              <a:buNone/>
            </a:pPr>
            <a:r>
              <a:rPr lang="en-US" sz="1380" spc="-28" kern="0" dirty="0" smtClean="0">
                <a:solidFill>
                  <a:srgbClr val="000000">
                    <a:alpha val="56000"/>
                  </a:srgbClr>
                </a:solidFill>
                <a:latin typeface="Inter" pitchFamily="34" charset="0"/>
                <a:ea typeface="Inter" pitchFamily="34" charset="-122"/>
                <a:cs typeface="Inter" pitchFamily="34" charset="-120"/>
              </a:rPr>
              <a:t>Reduce reliance on single-source components and build redundancy across the supply chain to mitigate disruption risks.</a:t>
            </a:r>
          </a:p>
          <a:p>
            <a:pPr algn="l" marL="242900" indent="-242900">
              <a:lnSpc>
                <a:spcPts val="2523"/>
              </a:lnSpc>
              <a:spcBef>
                <a:spcPts val="2044"/>
              </a:spcBef>
              <a:buSzPct val="100000"/>
              <a:buChar char="•"/>
            </a:pPr>
            <a:r>
              <a:rPr lang="en-US" b="1" sz="2160" spc="-130" kern="0" dirty="0" smtClean="0">
                <a:solidFill>
                  <a:srgbClr val="333333"/>
                </a:solidFill>
                <a:latin typeface="Inter" pitchFamily="34" charset="0"/>
                <a:ea typeface="Inter" pitchFamily="34" charset="-122"/>
                <a:cs typeface="Inter" pitchFamily="34" charset="-120"/>
              </a:rPr>
              <a:t>Invest in strategic inventory and buffer stocks</a:t>
            </a:r>
          </a:p>
          <a:p>
            <a:pPr algn="l" lvl="1">
              <a:lnSpc>
                <a:spcPts val="1914"/>
              </a:lnSpc>
              <a:spcBef>
                <a:spcPts val="257"/>
              </a:spcBef>
              <a:buNone/>
            </a:pPr>
            <a:r>
              <a:rPr lang="en-US" sz="1380" spc="-28" kern="0" dirty="0" smtClean="0">
                <a:solidFill>
                  <a:srgbClr val="000000">
                    <a:alpha val="56000"/>
                  </a:srgbClr>
                </a:solidFill>
                <a:latin typeface="Inter" pitchFamily="34" charset="0"/>
                <a:ea typeface="Inter" pitchFamily="34" charset="-122"/>
                <a:cs typeface="Inter" pitchFamily="34" charset="-120"/>
              </a:rPr>
              <a:t>Maintain critical safety stocks and work closely with distributors to ensure adequate supply of high-risk parts.</a:t>
            </a:r>
          </a:p>
          <a:p>
            <a:pPr algn="l" marL="242900" indent="-242900">
              <a:lnSpc>
                <a:spcPts val="2523"/>
              </a:lnSpc>
              <a:spcBef>
                <a:spcPts val="2044"/>
              </a:spcBef>
              <a:buSzPct val="100000"/>
              <a:buChar char="•"/>
            </a:pPr>
            <a:r>
              <a:rPr lang="en-US" b="1" sz="2160" spc="-130" kern="0" dirty="0" smtClean="0">
                <a:solidFill>
                  <a:srgbClr val="333333"/>
                </a:solidFill>
                <a:latin typeface="Inter" pitchFamily="34" charset="0"/>
                <a:ea typeface="Inter" pitchFamily="34" charset="-122"/>
                <a:cs typeface="Inter" pitchFamily="34" charset="-120"/>
              </a:rPr>
              <a:t>Accelerate design flexibility and qualification cycles</a:t>
            </a:r>
          </a:p>
          <a:p>
            <a:pPr algn="l" lvl="1">
              <a:lnSpc>
                <a:spcPts val="1914"/>
              </a:lnSpc>
              <a:spcBef>
                <a:spcPts val="257"/>
              </a:spcBef>
              <a:buNone/>
            </a:pPr>
            <a:r>
              <a:rPr lang="en-US" sz="1380" spc="-28" kern="0" dirty="0" smtClean="0">
                <a:solidFill>
                  <a:srgbClr val="000000">
                    <a:alpha val="56000"/>
                  </a:srgbClr>
                </a:solidFill>
                <a:latin typeface="Inter" pitchFamily="34" charset="0"/>
                <a:ea typeface="Inter" pitchFamily="34" charset="-122"/>
                <a:cs typeface="Inter" pitchFamily="34" charset="-120"/>
              </a:rPr>
              <a:t>Implement design for manufacturability (DFM) standards and expedite validation processes to quickly adapt to supply constraints.</a:t>
            </a:r>
            <a:endParaRPr lang="en-US" dirty="0"/>
          </a:p>
        </p:txBody>
      </p:sp>
      <p:sp>
        <p:nvSpPr>
          <p:cNvPr id="4" name="Object 3"/>
          <p:cNvSpPr/>
          <p:nvPr/>
        </p:nvSpPr>
        <p:spPr>
          <a:xfrm>
            <a:off x="6284928" y="1543855"/>
            <a:ext cx="5446938" cy="3069953"/>
          </a:xfrm>
          <a:prstGeom prst="rect">
            <a:avLst/>
          </a:prstGeom>
          <a:noFill/>
        </p:spPr>
        <p:txBody>
          <a:bodyPr wrap="square" rtlCol="0" anchor="t" bIns="0" lIns="0" rIns="0" tIns="0"/>
          <a:lstStyle/>
          <a:p>
            <a:pPr algn="l" marL="242900" indent="-242900">
              <a:lnSpc>
                <a:spcPts val="2523"/>
              </a:lnSpc>
              <a:buSzPct val="100000"/>
              <a:buChar char="•"/>
            </a:pPr>
            <a:r>
              <a:rPr lang="en-US" b="1" sz="2160" spc="-130" kern="0" dirty="0" smtClean="0">
                <a:solidFill>
                  <a:srgbClr val="333333"/>
                </a:solidFill>
                <a:latin typeface="Inter" pitchFamily="34" charset="0"/>
                <a:ea typeface="Inter" pitchFamily="34" charset="-122"/>
                <a:cs typeface="Inter" pitchFamily="34" charset="-120"/>
              </a:rPr>
              <a:t>Enhance visibility and proactive risk management</a:t>
            </a:r>
          </a:p>
          <a:p>
            <a:pPr algn="l" lvl="1">
              <a:lnSpc>
                <a:spcPts val="1914"/>
              </a:lnSpc>
              <a:spcBef>
                <a:spcPts val="257"/>
              </a:spcBef>
              <a:buNone/>
            </a:pPr>
            <a:r>
              <a:rPr lang="en-US" sz="1380" spc="-28" kern="0" dirty="0" smtClean="0">
                <a:solidFill>
                  <a:srgbClr val="000000">
                    <a:alpha val="56000"/>
                  </a:srgbClr>
                </a:solidFill>
                <a:latin typeface="Inter" pitchFamily="34" charset="0"/>
                <a:ea typeface="Inter" pitchFamily="34" charset="-122"/>
                <a:cs typeface="Inter" pitchFamily="34" charset="-120"/>
              </a:rPr>
              <a:t>Develop advanced supply chain monitoring and analytics capabilities to identify and address issues before they escalate.</a:t>
            </a:r>
          </a:p>
          <a:p>
            <a:pPr algn="l" marL="242900" indent="-242900">
              <a:lnSpc>
                <a:spcPts val="2523"/>
              </a:lnSpc>
              <a:spcBef>
                <a:spcPts val="2044"/>
              </a:spcBef>
              <a:buSzPct val="100000"/>
              <a:buChar char="•"/>
            </a:pPr>
            <a:r>
              <a:rPr lang="en-US" b="1" sz="2160" spc="-130" kern="0" dirty="0" smtClean="0">
                <a:solidFill>
                  <a:srgbClr val="333333"/>
                </a:solidFill>
                <a:latin typeface="Inter" pitchFamily="34" charset="0"/>
                <a:ea typeface="Inter" pitchFamily="34" charset="-122"/>
                <a:cs typeface="Inter" pitchFamily="34" charset="-120"/>
              </a:rPr>
              <a:t>Leverage policy incentives for capacity expansion</a:t>
            </a:r>
          </a:p>
          <a:p>
            <a:pPr algn="l" lvl="1">
              <a:lnSpc>
                <a:spcPts val="1914"/>
              </a:lnSpc>
              <a:spcBef>
                <a:spcPts val="257"/>
              </a:spcBef>
              <a:buNone/>
            </a:pPr>
            <a:r>
              <a:rPr lang="en-US" sz="1380" spc="-28" kern="0" dirty="0" smtClean="0">
                <a:solidFill>
                  <a:srgbClr val="000000">
                    <a:alpha val="56000"/>
                  </a:srgbClr>
                </a:solidFill>
                <a:latin typeface="Inter" pitchFamily="34" charset="0"/>
                <a:ea typeface="Inter" pitchFamily="34" charset="-122"/>
                <a:cs typeface="Inter" pitchFamily="34" charset="-120"/>
              </a:rPr>
              <a:t>Actively engage with government programs and take advantage of funding and tax incentives to drive domestic semiconductor manufacturing.</a:t>
            </a:r>
            <a:endParaRPr lang="en-US" dirty="0"/>
          </a:p>
        </p:txBody>
      </p:sp>
      <p:sp>
        <p:nvSpPr>
          <p:cNvPr id="5" name="Object 4"/>
          <p:cNvSpPr/>
          <p:nvPr/>
        </p:nvSpPr>
        <p:spPr>
          <a:xfrm>
            <a:off x="11798525" y="6497898"/>
            <a:ext cx="199975" cy="237669"/>
          </a:xfrm>
          <a:prstGeom prst="rect">
            <a:avLst/>
          </a:prstGeom>
          <a:noFill/>
        </p:spPr>
      </p:sp>
      <p:sp>
        <p:nvSpPr>
          <p:cNvPr id="25" name="Slide Number Placeholder 24"/>
          <p:cNvSpPr>
            <a:spLocks noGrp="1"/>
          </p:cNvSpPr>
          <p:nvPr>
            <p:ph type="sldNum" sz="quarter" idx="4294967295"/>
          </p:nvPr>
        </p:nvSpPr>
        <p:spPr>
          <a:xfrm>
            <a:off x="11826240" y="6515100"/>
            <a:ext cx="800000" cy="300000"/>
          </a:xfrm>
          <a:prstGeom prst="rect">
            <a:avLst/>
          </a:prstGeom>
          <a:extLst>
            <a:ext uri="{C572A759-6A51-4108-AA02-DFA0A04FC94B}">
              <ma14:wrappingTextBoxFlag xmlns:ma14="http://schemas.microsoft.com/office/mac/drawingml/2011/main" val="0"/>
            </a:ext>
          </a:extLst>
        </p:spPr>
        <p:txBody>
          <a:bodyPr/>
          <a:lstStyle>
            <a:lvl1pPr>
              <a:defRPr sz="1100"/>
            </a:lvl1pPr>
          </a:lstStyle>
          <a:p>
            <a:fld id="{F7021451-1387-4CA6-816F-3879F97B5CBC}" type="slidenum">
              <a:rPr lang="en-US" smtClean="0"/>
              <a:t/>
            </a:fld>
            <a:endParaRPr lang="en-US"/>
          </a:p>
        </p:txBody>
      </p:sp>
    </p:spTree>
    <p:custData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solidFill>
          <a:srgbClr val="000000"/>
        </a:solidFill>
        <a:effectLst/>
      </p:bgPr>
    </p:bg>
    <p:spTree>
      <p:nvGrpSpPr>
        <p:cNvPr id="1" name=""/>
        <p:cNvGrpSpPr/>
        <p:nvPr/>
      </p:nvGrpSpPr>
      <p:grpSpPr>
        <a:xfrm>
          <a:off x="0" y="0"/>
          <a:ext cx="0" cy="0"/>
          <a:chOff x="0" y="0"/>
          <a:chExt cx="0" cy="0"/>
        </a:xfrm>
      </p:grpSpPr>
      <p:sp>
        <p:nvSpPr>
          <p:cNvPr id="2" name="Object 1"/>
          <p:cNvSpPr/>
          <p:nvPr/>
        </p:nvSpPr>
        <p:spPr>
          <a:xfrm>
            <a:off x="6206843" y="476131"/>
            <a:ext cx="5505978" cy="5904024"/>
          </a:xfrm>
          <a:prstGeom prst="rect">
            <a:avLst/>
          </a:prstGeom>
          <a:solidFill>
            <a:srgbClr val="22aaee"/>
          </a:solidFill>
        </p:spPr>
      </p:sp>
      <p:pic>
        <p:nvPicPr>
          <p:cNvPr id="3" name="Object 2" descr="semiconductor supply chain resilience, in a &quot;photography style with warm natural tones, subtle retro film grain, cinematic lighting&quot; style">    </p:cNvPr>
          <p:cNvPicPr>
            <a:picLocks noChangeAspect="1"/>
          </p:cNvPicPr>
          <p:nvPr/>
        </p:nvPicPr>
        <p:blipFill>
          <a:blip r:embed="rId1"/>
          <a:srcRect l="3371" r="3371" t="0" b="0"/>
          <a:stretch/>
        </p:blipFill>
        <p:spPr>
          <a:xfrm>
            <a:off x="6206843" y="476131"/>
            <a:ext cx="5505978" cy="5904024"/>
          </a:xfrm>
          <a:prstGeom prst="rect">
            <a:avLst/>
          </a:prstGeom>
        </p:spPr>
      </p:pic>
      <p:sp>
        <p:nvSpPr>
          <p:cNvPr id="4" name="Object 3"/>
          <p:cNvSpPr/>
          <p:nvPr/>
        </p:nvSpPr>
        <p:spPr>
          <a:xfrm>
            <a:off x="259491" y="1260656"/>
            <a:ext cx="5687860" cy="4336660"/>
          </a:xfrm>
          <a:prstGeom prst="rect">
            <a:avLst/>
          </a:prstGeom>
          <a:noFill/>
        </p:spPr>
        <p:txBody>
          <a:bodyPr wrap="square" rtlCol="0" anchor="ctr" bIns="0" lIns="0" rIns="0" tIns="0"/>
          <a:lstStyle/>
          <a:p>
            <a:pPr algn="ctr">
              <a:lnSpc>
                <a:spcPts val="2628"/>
              </a:lnSpc>
              <a:buNone/>
            </a:pPr>
            <a:r>
              <a:rPr lang="en-US" b="1" sz="2250" spc="-135" kern="0" dirty="0" smtClean="0">
                <a:solidFill>
                  <a:srgbClr val="ffffff"/>
                </a:solidFill>
                <a:latin typeface="Inter" pitchFamily="34" charset="0"/>
                <a:ea typeface="Inter" pitchFamily="34" charset="-122"/>
                <a:cs typeface="Inter" pitchFamily="34" charset="-120"/>
              </a:rPr>
              <a:t>The semiconductor shortage crisis of 2020-2023 highlighted the critical need for supply chain resilience and risk mitigation strategies. By understanding the root causes, implementing proactive measures, and leveraging policy incentives, organizations can build a more resilient semiconductor ecosystem. Continued collaboration, innovation, and a steadfast commitment to strengthening the overall supply chain will be essential to navigating future disruptions and ensuring the long-term sustainability of the industry.</a:t>
            </a:r>
            <a:endParaRPr lang="en-US" dirty="0"/>
          </a:p>
        </p:txBody>
      </p:sp>
    </p:spTree>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solidFill>
          <a:srgbClr val="ffffff"/>
        </a:solidFill>
        <a:effectLst/>
      </p:bgPr>
    </p:bg>
    <p:spTree>
      <p:nvGrpSpPr>
        <p:cNvPr id="1" name=""/>
        <p:cNvGrpSpPr/>
        <p:nvPr/>
      </p:nvGrpSpPr>
      <p:grpSpPr>
        <a:xfrm>
          <a:off x="0" y="0"/>
          <a:ext cx="0" cy="0"/>
          <a:chOff x="0" y="0"/>
          <a:chExt cx="0" cy="0"/>
        </a:xfrm>
      </p:grpSpPr>
      <p:sp>
        <p:nvSpPr>
          <p:cNvPr id="2" name="Object 1"/>
          <p:cNvSpPr/>
          <p:nvPr/>
        </p:nvSpPr>
        <p:spPr>
          <a:xfrm>
            <a:off x="0" y="379020"/>
            <a:ext cx="12188952" cy="556081"/>
          </a:xfrm>
          <a:prstGeom prst="rect">
            <a:avLst/>
          </a:prstGeom>
          <a:noFill/>
        </p:spPr>
        <p:txBody>
          <a:bodyPr wrap="square" rtlCol="0" anchor="t" bIns="0" lIns="0" rIns="0" tIns="0"/>
          <a:lstStyle/>
          <a:p>
            <a:pPr algn="ctr">
              <a:lnSpc>
                <a:spcPts val="4380"/>
              </a:lnSpc>
              <a:buNone/>
            </a:pPr>
            <a:r>
              <a:rPr lang="en-US" b="1" sz="3750" spc="-225" kern="0" dirty="0" smtClean="0">
                <a:solidFill>
                  <a:srgbClr val="333333"/>
                </a:solidFill>
                <a:latin typeface="Inter" pitchFamily="34" charset="0"/>
                <a:ea typeface="Inter" pitchFamily="34" charset="-122"/>
                <a:cs typeface="Inter" pitchFamily="34" charset="-120"/>
              </a:rPr>
              <a:t>A Perfect Storm</a:t>
            </a:r>
            <a:endParaRPr lang="en-US" dirty="0"/>
          </a:p>
        </p:txBody>
      </p:sp>
      <p:sp>
        <p:nvSpPr>
          <p:cNvPr id="3" name="Object 2"/>
          <p:cNvSpPr/>
          <p:nvPr/>
        </p:nvSpPr>
        <p:spPr>
          <a:xfrm>
            <a:off x="952262" y="1587004"/>
            <a:ext cx="5446938" cy="4417404"/>
          </a:xfrm>
          <a:prstGeom prst="rect">
            <a:avLst/>
          </a:prstGeom>
          <a:noFill/>
        </p:spPr>
        <p:txBody>
          <a:bodyPr wrap="square" rtlCol="0" anchor="t" bIns="0" lIns="0" rIns="0" tIns="0"/>
          <a:lstStyle/>
          <a:p>
            <a:pPr algn="l" marL="242900" indent="-242900">
              <a:lnSpc>
                <a:spcPts val="3154"/>
              </a:lnSpc>
              <a:buSzPct val="100000"/>
              <a:buChar char="•"/>
            </a:pPr>
            <a:r>
              <a:rPr lang="en-US" b="1" sz="2700" spc="-162" kern="0" dirty="0" smtClean="0">
                <a:solidFill>
                  <a:srgbClr val="333333"/>
                </a:solidFill>
                <a:latin typeface="Inter" pitchFamily="34" charset="0"/>
                <a:ea typeface="Inter" pitchFamily="34" charset="-122"/>
                <a:cs typeface="Inter" pitchFamily="34" charset="-120"/>
              </a:rPr>
              <a:t>COVID-19 Demand Whiplash</a:t>
            </a:r>
          </a:p>
          <a:p>
            <a:pPr algn="l" lvl="1">
              <a:lnSpc>
                <a:spcPts val="2392"/>
              </a:lnSpc>
              <a:spcBef>
                <a:spcPts val="321"/>
              </a:spcBef>
              <a:buNone/>
            </a:pPr>
            <a:r>
              <a:rPr lang="en-US" sz="1725" spc="-34" kern="0" dirty="0" smtClean="0">
                <a:solidFill>
                  <a:srgbClr val="000000">
                    <a:alpha val="56000"/>
                  </a:srgbClr>
                </a:solidFill>
                <a:latin typeface="Inter" pitchFamily="34" charset="0"/>
                <a:ea typeface="Inter" pitchFamily="34" charset="-122"/>
                <a:cs typeface="Inter" pitchFamily="34" charset="-120"/>
              </a:rPr>
              <a:t>Early auto cancellations, followed by a sharp rebound in consumer electronics and work-from-home demand</a:t>
            </a:r>
          </a:p>
          <a:p>
            <a:pPr algn="l" marL="242900" indent="-242900">
              <a:lnSpc>
                <a:spcPts val="3154"/>
              </a:lnSpc>
              <a:spcBef>
                <a:spcPts val="2555"/>
              </a:spcBef>
              <a:buSzPct val="100000"/>
              <a:buChar char="•"/>
            </a:pPr>
            <a:r>
              <a:rPr lang="en-US" b="1" sz="2700" spc="-162" kern="0" dirty="0" smtClean="0">
                <a:solidFill>
                  <a:srgbClr val="333333"/>
                </a:solidFill>
                <a:latin typeface="Inter" pitchFamily="34" charset="0"/>
                <a:ea typeface="Inter" pitchFamily="34" charset="-122"/>
                <a:cs typeface="Inter" pitchFamily="34" charset="-120"/>
              </a:rPr>
              <a:t>Manufacturing Disruptions</a:t>
            </a:r>
          </a:p>
          <a:p>
            <a:pPr algn="l" lvl="1">
              <a:lnSpc>
                <a:spcPts val="2392"/>
              </a:lnSpc>
              <a:spcBef>
                <a:spcPts val="321"/>
              </a:spcBef>
              <a:buNone/>
            </a:pPr>
            <a:r>
              <a:rPr lang="en-US" sz="1725" spc="-34" kern="0" dirty="0" smtClean="0">
                <a:solidFill>
                  <a:srgbClr val="000000">
                    <a:alpha val="56000"/>
                  </a:srgbClr>
                </a:solidFill>
                <a:latin typeface="Inter" pitchFamily="34" charset="0"/>
                <a:ea typeface="Inter" pitchFamily="34" charset="-122"/>
                <a:cs typeface="Inter" pitchFamily="34" charset="-120"/>
              </a:rPr>
              <a:t>Lockdowns, weather events, and facility fires impacting fab and OSAT operations</a:t>
            </a:r>
          </a:p>
          <a:p>
            <a:pPr algn="l" marL="242900" indent="-242900">
              <a:lnSpc>
                <a:spcPts val="3154"/>
              </a:lnSpc>
              <a:spcBef>
                <a:spcPts val="2555"/>
              </a:spcBef>
              <a:buSzPct val="100000"/>
              <a:buChar char="•"/>
            </a:pPr>
            <a:r>
              <a:rPr lang="en-US" b="1" sz="2700" spc="-162" kern="0" dirty="0" smtClean="0">
                <a:solidFill>
                  <a:srgbClr val="333333"/>
                </a:solidFill>
                <a:latin typeface="Inter" pitchFamily="34" charset="0"/>
                <a:ea typeface="Inter" pitchFamily="34" charset="-122"/>
                <a:cs typeface="Inter" pitchFamily="34" charset="-120"/>
              </a:rPr>
              <a:t>Demand Mix Shift</a:t>
            </a:r>
          </a:p>
          <a:p>
            <a:pPr algn="l" lvl="1">
              <a:lnSpc>
                <a:spcPts val="2392"/>
              </a:lnSpc>
              <a:spcBef>
                <a:spcPts val="321"/>
              </a:spcBef>
              <a:buNone/>
            </a:pPr>
            <a:r>
              <a:rPr lang="en-US" sz="1725" spc="-34" kern="0" dirty="0" smtClean="0">
                <a:solidFill>
                  <a:srgbClr val="000000">
                    <a:alpha val="56000"/>
                  </a:srgbClr>
                </a:solidFill>
                <a:latin typeface="Inter" pitchFamily="34" charset="0"/>
                <a:ea typeface="Inter" pitchFamily="34" charset="-122"/>
                <a:cs typeface="Inter" pitchFamily="34" charset="-120"/>
              </a:rPr>
              <a:t>Surge in PCs, networking, data center, and automotive electronics (electrification, ADAS) content</a:t>
            </a:r>
            <a:endParaRPr lang="en-US" dirty="0"/>
          </a:p>
        </p:txBody>
      </p:sp>
      <p:sp>
        <p:nvSpPr>
          <p:cNvPr id="4" name="Object 3"/>
          <p:cNvSpPr/>
          <p:nvPr/>
        </p:nvSpPr>
        <p:spPr>
          <a:xfrm>
            <a:off x="6284928" y="1587004"/>
            <a:ext cx="5446938" cy="2733388"/>
          </a:xfrm>
          <a:prstGeom prst="rect">
            <a:avLst/>
          </a:prstGeom>
          <a:noFill/>
        </p:spPr>
        <p:txBody>
          <a:bodyPr wrap="square" rtlCol="0" anchor="t" bIns="0" lIns="0" rIns="0" tIns="0"/>
          <a:lstStyle/>
          <a:p>
            <a:pPr algn="l" marL="242900" indent="-242900">
              <a:lnSpc>
                <a:spcPts val="3154"/>
              </a:lnSpc>
              <a:buSzPct val="100000"/>
              <a:buChar char="•"/>
            </a:pPr>
            <a:r>
              <a:rPr lang="en-US" b="1" sz="2700" spc="-162" kern="0" dirty="0" smtClean="0">
                <a:solidFill>
                  <a:srgbClr val="333333"/>
                </a:solidFill>
                <a:latin typeface="Inter" pitchFamily="34" charset="0"/>
                <a:ea typeface="Inter" pitchFamily="34" charset="-122"/>
                <a:cs typeface="Inter" pitchFamily="34" charset="-120"/>
              </a:rPr>
              <a:t>Tight Mature-Node Capacity</a:t>
            </a:r>
          </a:p>
          <a:p>
            <a:pPr algn="l" lvl="1">
              <a:lnSpc>
                <a:spcPts val="2392"/>
              </a:lnSpc>
              <a:spcBef>
                <a:spcPts val="321"/>
              </a:spcBef>
              <a:buNone/>
            </a:pPr>
            <a:r>
              <a:rPr lang="en-US" sz="1725" spc="-34" kern="0" dirty="0" smtClean="0">
                <a:solidFill>
                  <a:srgbClr val="000000">
                    <a:alpha val="56000"/>
                  </a:srgbClr>
                </a:solidFill>
                <a:latin typeface="Inter" pitchFamily="34" charset="0"/>
                <a:ea typeface="Inter" pitchFamily="34" charset="-122"/>
                <a:cs typeface="Inter" pitchFamily="34" charset="-120"/>
              </a:rPr>
              <a:t>Constrained 8-inch and 200mm fab lines for microcontrollers, analog, and power semiconductors</a:t>
            </a:r>
          </a:p>
          <a:p>
            <a:pPr algn="l" marL="242900" indent="-242900">
              <a:lnSpc>
                <a:spcPts val="3154"/>
              </a:lnSpc>
              <a:spcBef>
                <a:spcPts val="2555"/>
              </a:spcBef>
              <a:buSzPct val="100000"/>
              <a:buChar char="•"/>
            </a:pPr>
            <a:r>
              <a:rPr lang="en-US" b="1" sz="2700" spc="-162" kern="0" dirty="0" smtClean="0">
                <a:solidFill>
                  <a:srgbClr val="333333"/>
                </a:solidFill>
                <a:latin typeface="Inter" pitchFamily="34" charset="0"/>
                <a:ea typeface="Inter" pitchFamily="34" charset="-122"/>
                <a:cs typeface="Inter" pitchFamily="34" charset="-120"/>
              </a:rPr>
              <a:t>Geopolitical Tensions</a:t>
            </a:r>
          </a:p>
          <a:p>
            <a:pPr algn="l" lvl="1">
              <a:lnSpc>
                <a:spcPts val="2392"/>
              </a:lnSpc>
              <a:spcBef>
                <a:spcPts val="321"/>
              </a:spcBef>
              <a:buNone/>
            </a:pPr>
            <a:r>
              <a:rPr lang="en-US" sz="1725" spc="-34" kern="0" dirty="0" smtClean="0">
                <a:solidFill>
                  <a:srgbClr val="000000">
                    <a:alpha val="56000"/>
                  </a:srgbClr>
                </a:solidFill>
                <a:latin typeface="Inter" pitchFamily="34" charset="0"/>
                <a:ea typeface="Inter" pitchFamily="34" charset="-122"/>
                <a:cs typeface="Inter" pitchFamily="34" charset="-120"/>
              </a:rPr>
              <a:t>Export controls, licensing scrutiny, and logistics bottlenecks disrupting global trade</a:t>
            </a:r>
            <a:endParaRPr lang="en-US" dirty="0"/>
          </a:p>
        </p:txBody>
      </p:sp>
      <p:sp>
        <p:nvSpPr>
          <p:cNvPr id="5" name="Object 4"/>
          <p:cNvSpPr/>
          <p:nvPr/>
        </p:nvSpPr>
        <p:spPr>
          <a:xfrm>
            <a:off x="11865183" y="6497898"/>
            <a:ext cx="133317" cy="237669"/>
          </a:xfrm>
          <a:prstGeom prst="rect">
            <a:avLst/>
          </a:prstGeom>
          <a:noFill/>
        </p:spPr>
      </p:sp>
      <p:sp>
        <p:nvSpPr>
          <p:cNvPr id="25" name="Slide Number Placeholder 24"/>
          <p:cNvSpPr>
            <a:spLocks noGrp="1"/>
          </p:cNvSpPr>
          <p:nvPr>
            <p:ph type="sldNum" sz="quarter" idx="4294967295"/>
          </p:nvPr>
        </p:nvSpPr>
        <p:spPr>
          <a:xfrm>
            <a:off x="11826240" y="6515100"/>
            <a:ext cx="800000" cy="300000"/>
          </a:xfrm>
          <a:prstGeom prst="rect">
            <a:avLst/>
          </a:prstGeom>
          <a:extLst>
            <a:ext uri="{C572A759-6A51-4108-AA02-DFA0A04FC94B}">
              <ma14:wrappingTextBoxFlag xmlns:ma14="http://schemas.microsoft.com/office/mac/drawingml/2011/main" val="0"/>
            </a:ext>
          </a:extLst>
        </p:spPr>
        <p:txBody>
          <a:bodyPr/>
          <a:lstStyle>
            <a:lvl1pPr>
              <a:defRPr sz="1100"/>
            </a:lvl1pPr>
          </a:lstStyle>
          <a:p>
            <a:fld id="{F7021451-1387-4CA6-816F-3879F97B5CBC}" type="slidenum">
              <a:rPr lang="en-US" smtClean="0"/>
              <a:t/>
            </a:fld>
            <a:endParaRPr lang="en-US"/>
          </a:p>
        </p:txBody>
      </p:sp>
    </p:spTree>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solidFill>
          <a:srgbClr val="ffffff"/>
        </a:solidFill>
        <a:effectLst/>
      </p:bgPr>
    </p:bg>
    <p:spTree>
      <p:nvGrpSpPr>
        <p:cNvPr id="1" name=""/>
        <p:cNvGrpSpPr/>
        <p:nvPr/>
      </p:nvGrpSpPr>
      <p:grpSpPr>
        <a:xfrm>
          <a:off x="0" y="0"/>
          <a:ext cx="0" cy="0"/>
          <a:chOff x="0" y="0"/>
          <a:chExt cx="0" cy="0"/>
        </a:xfrm>
      </p:grpSpPr>
      <p:sp>
        <p:nvSpPr>
          <p:cNvPr id="2" name="Object 1"/>
          <p:cNvSpPr/>
          <p:nvPr/>
        </p:nvSpPr>
        <p:spPr>
          <a:xfrm>
            <a:off x="6431577" y="476131"/>
            <a:ext cx="5281244" cy="5904024"/>
          </a:xfrm>
          <a:prstGeom prst="rect">
            <a:avLst/>
          </a:prstGeom>
          <a:solidFill>
            <a:srgbClr val="22aaee"/>
          </a:solidFill>
        </p:spPr>
      </p:sp>
      <p:pic>
        <p:nvPicPr>
          <p:cNvPr id="3" name="Object 2" descr="semiconductor supply chain diagram, in a &quot;photography style with warm natural tones, subtle retro film grain, cinematic lighting&quot; style">    </p:cNvPr>
          <p:cNvPicPr>
            <a:picLocks noChangeAspect="1"/>
          </p:cNvPicPr>
          <p:nvPr/>
        </p:nvPicPr>
        <p:blipFill>
          <a:blip r:embed="rId1"/>
          <a:srcRect l="5274" r="5274" t="0" b="0"/>
          <a:stretch/>
        </p:blipFill>
        <p:spPr>
          <a:xfrm>
            <a:off x="6431577" y="476131"/>
            <a:ext cx="5281244" cy="5904024"/>
          </a:xfrm>
          <a:prstGeom prst="rect">
            <a:avLst/>
          </a:prstGeom>
        </p:spPr>
      </p:pic>
      <p:sp>
        <p:nvSpPr>
          <p:cNvPr id="4" name="Object 3"/>
          <p:cNvSpPr/>
          <p:nvPr/>
        </p:nvSpPr>
        <p:spPr>
          <a:xfrm>
            <a:off x="783106" y="1697903"/>
            <a:ext cx="4865364" cy="1112163"/>
          </a:xfrm>
          <a:prstGeom prst="rect">
            <a:avLst/>
          </a:prstGeom>
          <a:noFill/>
        </p:spPr>
        <p:txBody>
          <a:bodyPr wrap="square" rtlCol="0" anchor="ctr" bIns="0" lIns="0" rIns="0" tIns="0"/>
          <a:lstStyle/>
          <a:p>
            <a:pPr algn="ctr">
              <a:lnSpc>
                <a:spcPts val="4380"/>
              </a:lnSpc>
              <a:buNone/>
            </a:pPr>
            <a:r>
              <a:rPr lang="en-US" b="1" sz="3750" spc="-225" kern="0" dirty="0" smtClean="0">
                <a:solidFill>
                  <a:srgbClr val="333333"/>
                </a:solidFill>
                <a:latin typeface="Inter" pitchFamily="34" charset="0"/>
                <a:ea typeface="Inter" pitchFamily="34" charset="-122"/>
                <a:cs typeface="Inter" pitchFamily="34" charset="-120"/>
              </a:rPr>
              <a:t>Semiconductor Supply Chain Anatomy</a:t>
            </a:r>
            <a:endParaRPr lang="en-US" dirty="0"/>
          </a:p>
        </p:txBody>
      </p:sp>
      <p:sp>
        <p:nvSpPr>
          <p:cNvPr id="5" name="Object 4"/>
          <p:cNvSpPr/>
          <p:nvPr/>
        </p:nvSpPr>
        <p:spPr>
          <a:xfrm>
            <a:off x="204260" y="2912632"/>
            <a:ext cx="6023056" cy="2218473"/>
          </a:xfrm>
          <a:prstGeom prst="rect">
            <a:avLst/>
          </a:prstGeom>
          <a:noFill/>
        </p:spPr>
        <p:txBody>
          <a:bodyPr wrap="square" rtlCol="0" anchor="ctr" bIns="0" lIns="0" rIns="0" tIns="0"/>
          <a:lstStyle/>
          <a:p>
            <a:pPr algn="ctr">
              <a:lnSpc>
                <a:spcPts val="2497"/>
              </a:lnSpc>
              <a:spcBef>
                <a:spcPts val="792"/>
              </a:spcBef>
              <a:buNone/>
            </a:pPr>
            <a:r>
              <a:rPr lang="en-US" sz="1800" spc="-36" kern="0" dirty="0" smtClean="0">
                <a:solidFill>
                  <a:srgbClr val="000000">
                    <a:alpha val="56000"/>
                  </a:srgbClr>
                </a:solidFill>
                <a:latin typeface="Inter" pitchFamily="34" charset="0"/>
                <a:ea typeface="Inter" pitchFamily="34" charset="-122"/>
                <a:cs typeface="Inter" pitchFamily="34" charset="-120"/>
              </a:rPr>
              <a:t>The semiconductor supply chain is a complex and interconnected system, with various stages and players involved in the production and distribution of semiconductor devices. This slide provides an overview of the key stages and players in the semiconductor supply chain, highlighting the critical bottlenecks that contributed to the shortage.</a:t>
            </a:r>
            <a:endParaRPr lang="en-US" dirty="0"/>
          </a:p>
        </p:txBody>
      </p:sp>
    </p:spTree>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solidFill>
          <a:srgbClr val="222222"/>
        </a:solidFill>
        <a:effectLst/>
      </p:bgPr>
    </p:bg>
    <p:spTree>
      <p:nvGrpSpPr>
        <p:cNvPr id="1" name=""/>
        <p:cNvGrpSpPr/>
        <p:nvPr/>
      </p:nvGrpSpPr>
      <p:grpSpPr>
        <a:xfrm>
          <a:off x="0" y="0"/>
          <a:ext cx="0" cy="0"/>
          <a:chOff x="0" y="0"/>
          <a:chExt cx="0" cy="0"/>
        </a:xfrm>
      </p:grpSpPr>
      <p:sp>
        <p:nvSpPr>
          <p:cNvPr id="2" name="Object 1"/>
          <p:cNvSpPr/>
          <p:nvPr/>
        </p:nvSpPr>
        <p:spPr>
          <a:xfrm>
            <a:off x="0" y="0"/>
            <a:ext cx="6094476" cy="6856286"/>
          </a:xfrm>
          <a:prstGeom prst="rect">
            <a:avLst/>
          </a:prstGeom>
          <a:solidFill>
            <a:srgbClr val="ffffff"/>
          </a:solidFill>
        </p:spPr>
      </p:sp>
      <p:pic>
        <p:nvPicPr>
          <p:cNvPr id="3" name="Object 2" descr="Semiconductor Industry Association logo, in a &quot;photography style with warm natural tones, subtle retro film grain, cinematic lighting&quot; style">    </p:cNvPr>
          <p:cNvPicPr>
            <a:picLocks noChangeAspect="1"/>
          </p:cNvPicPr>
          <p:nvPr/>
        </p:nvPicPr>
        <p:blipFill>
          <a:blip r:embed="rId1"/>
          <a:srcRect l="-25758" r="-25758" t="-35227" b="-35227"/>
          <a:stretch/>
        </p:blipFill>
        <p:spPr>
          <a:xfrm>
            <a:off x="0" y="0"/>
            <a:ext cx="6094476" cy="6856286"/>
          </a:xfrm>
          <a:prstGeom prst="rect">
            <a:avLst/>
          </a:prstGeom>
        </p:spPr>
      </p:pic>
      <p:sp>
        <p:nvSpPr>
          <p:cNvPr id="4" name="Object 3"/>
          <p:cNvSpPr/>
          <p:nvPr/>
        </p:nvSpPr>
        <p:spPr>
          <a:xfrm>
            <a:off x="6939370" y="2016910"/>
            <a:ext cx="4404687" cy="1112163"/>
          </a:xfrm>
          <a:prstGeom prst="rect">
            <a:avLst/>
          </a:prstGeom>
          <a:noFill/>
        </p:spPr>
        <p:txBody>
          <a:bodyPr wrap="square" rtlCol="0" anchor="ctr" bIns="0" lIns="0" rIns="0" tIns="0"/>
          <a:lstStyle/>
          <a:p>
            <a:pPr algn="ctr">
              <a:lnSpc>
                <a:spcPts val="4380"/>
              </a:lnSpc>
              <a:buNone/>
            </a:pPr>
            <a:r>
              <a:rPr lang="en-US" b="1" sz="3750" spc="-225" kern="0" dirty="0" smtClean="0">
                <a:solidFill>
                  <a:srgbClr val="ffffff"/>
                </a:solidFill>
                <a:latin typeface="Inter" pitchFamily="34" charset="0"/>
                <a:ea typeface="Inter" pitchFamily="34" charset="-122"/>
                <a:cs typeface="Inter" pitchFamily="34" charset="-120"/>
              </a:rPr>
              <a:t>Semiconductor Industry Association</a:t>
            </a:r>
            <a:endParaRPr lang="en-US" dirty="0"/>
          </a:p>
        </p:txBody>
      </p:sp>
      <p:sp>
        <p:nvSpPr>
          <p:cNvPr id="5" name="Object 4"/>
          <p:cNvSpPr/>
          <p:nvPr/>
        </p:nvSpPr>
        <p:spPr>
          <a:xfrm>
            <a:off x="6313496" y="3231640"/>
            <a:ext cx="5656436" cy="1584623"/>
          </a:xfrm>
          <a:prstGeom prst="rect">
            <a:avLst/>
          </a:prstGeom>
          <a:noFill/>
        </p:spPr>
        <p:txBody>
          <a:bodyPr wrap="square" rtlCol="0" anchor="ctr" bIns="0" lIns="0" rIns="0" tIns="0"/>
          <a:lstStyle/>
          <a:p>
            <a:pPr algn="ctr">
              <a:lnSpc>
                <a:spcPts val="2497"/>
              </a:lnSpc>
              <a:spcBef>
                <a:spcPts val="792"/>
              </a:spcBef>
              <a:buNone/>
            </a:pPr>
            <a:r>
              <a:rPr lang="en-US" sz="1800" spc="-36" kern="0" dirty="0" smtClean="0">
                <a:solidFill>
                  <a:srgbClr val="ffffff">
                    <a:alpha val="80000"/>
                  </a:srgbClr>
                </a:solidFill>
                <a:latin typeface="Inter" pitchFamily="34" charset="0"/>
                <a:ea typeface="Inter" pitchFamily="34" charset="-122"/>
                <a:cs typeface="Inter" pitchFamily="34" charset="-120"/>
              </a:rPr>
              <a:t>The Semiconductor Industry Association (SIA) is the trade association representing the U.S. semiconductor industry. It is a non-profit organization that advocates for the semiconductor industry and provides market data and statistics.</a:t>
            </a:r>
            <a:endParaRPr lang="en-US" dirty="0"/>
          </a:p>
        </p:txBody>
      </p:sp>
    </p:spTree>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solidFill>
          <a:srgbClr val="ffffff"/>
        </a:solidFill>
        <a:effectLst/>
      </p:bgPr>
    </p:bg>
    <p:spTree>
      <p:nvGrpSpPr>
        <p:cNvPr id="1" name=""/>
        <p:cNvGrpSpPr/>
        <p:nvPr/>
      </p:nvGrpSpPr>
      <p:grpSpPr>
        <a:xfrm>
          <a:off x="0" y="0"/>
          <a:ext cx="0" cy="0"/>
          <a:chOff x="0" y="0"/>
          <a:chExt cx="0" cy="0"/>
        </a:xfrm>
      </p:grpSpPr>
      <p:sp>
        <p:nvSpPr>
          <p:cNvPr id="2" name="Object 1"/>
          <p:cNvSpPr/>
          <p:nvPr/>
        </p:nvSpPr>
        <p:spPr>
          <a:xfrm>
            <a:off x="0" y="379020"/>
            <a:ext cx="12188952" cy="556081"/>
          </a:xfrm>
          <a:prstGeom prst="rect">
            <a:avLst/>
          </a:prstGeom>
          <a:noFill/>
        </p:spPr>
        <p:txBody>
          <a:bodyPr wrap="square" rtlCol="0" anchor="t" bIns="0" lIns="0" rIns="0" tIns="0"/>
          <a:lstStyle/>
          <a:p>
            <a:pPr algn="ctr">
              <a:lnSpc>
                <a:spcPts val="4380"/>
              </a:lnSpc>
              <a:buNone/>
            </a:pPr>
            <a:r>
              <a:rPr lang="en-US" b="1" sz="3750" spc="-225" kern="0" dirty="0" smtClean="0">
                <a:solidFill>
                  <a:srgbClr val="333333"/>
                </a:solidFill>
                <a:latin typeface="Inter" pitchFamily="34" charset="0"/>
                <a:ea typeface="Inter" pitchFamily="34" charset="-122"/>
                <a:cs typeface="Inter" pitchFamily="34" charset="-120"/>
              </a:rPr>
              <a:t>Lead-Time Trend (2020–2023)</a:t>
            </a:r>
            <a:endParaRPr lang="en-US" dirty="0"/>
          </a:p>
        </p:txBody>
      </p:sp>
      <p:pic>
        <p:nvPicPr>
          <p:cNvPr id="3" name="Object 2" descr="">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23807" y="3770958"/>
            <a:ext cx="12246088" cy="57136"/>
          </a:xfrm>
          <a:prstGeom prst="rect">
            <a:avLst/>
          </a:prstGeom>
        </p:spPr>
      </p:pic>
      <p:pic>
        <p:nvPicPr>
          <p:cNvPr id="4" name="Object 3" descr="">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911065" y="1891288"/>
            <a:ext cx="28568" cy="1923569"/>
          </a:xfrm>
          <a:prstGeom prst="rect">
            <a:avLst/>
          </a:prstGeom>
        </p:spPr>
      </p:pic>
      <p:pic>
        <p:nvPicPr>
          <p:cNvPr id="5" name="Object 4" descr="">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834888" y="3704299"/>
            <a:ext cx="180930" cy="180930"/>
          </a:xfrm>
          <a:prstGeom prst="rect">
            <a:avLst/>
          </a:prstGeom>
        </p:spPr>
      </p:pic>
      <p:pic>
        <p:nvPicPr>
          <p:cNvPr id="6" name="Object 5" descr="">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836414" y="3699537"/>
            <a:ext cx="28568" cy="114271"/>
          </a:xfrm>
          <a:prstGeom prst="rect">
            <a:avLst/>
          </a:prstGeom>
        </p:spPr>
      </p:pic>
      <p:pic>
        <p:nvPicPr>
          <p:cNvPr id="7" name="Object 6" descr="">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760232" y="3704299"/>
            <a:ext cx="180930" cy="180930"/>
          </a:xfrm>
          <a:prstGeom prst="rect">
            <a:avLst/>
          </a:prstGeom>
        </p:spPr>
      </p:pic>
      <p:pic>
        <p:nvPicPr>
          <p:cNvPr id="8" name="Object 7" descr="">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761763" y="1891288"/>
            <a:ext cx="28568" cy="1923569"/>
          </a:xfrm>
          <a:prstGeom prst="rect">
            <a:avLst/>
          </a:prstGeom>
        </p:spPr>
      </p:pic>
      <p:pic>
        <p:nvPicPr>
          <p:cNvPr id="9" name="Object 8" descr="">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685586" y="3704299"/>
            <a:ext cx="180930" cy="180930"/>
          </a:xfrm>
          <a:prstGeom prst="rect">
            <a:avLst/>
          </a:prstGeom>
        </p:spPr>
      </p:pic>
      <p:sp>
        <p:nvSpPr>
          <p:cNvPr id="10" name="Object 9"/>
          <p:cNvSpPr/>
          <p:nvPr/>
        </p:nvSpPr>
        <p:spPr>
          <a:xfrm>
            <a:off x="2858670" y="1772195"/>
            <a:ext cx="133318" cy="133317"/>
          </a:xfrm>
          <a:prstGeom prst="ellipse">
            <a:avLst/>
          </a:prstGeom>
          <a:solidFill>
            <a:srgbClr val="22aaee"/>
          </a:solidFill>
        </p:spPr>
      </p:sp>
      <p:sp>
        <p:nvSpPr>
          <p:cNvPr id="11" name="Object 10"/>
          <p:cNvSpPr/>
          <p:nvPr/>
        </p:nvSpPr>
        <p:spPr>
          <a:xfrm>
            <a:off x="3087233" y="1708874"/>
            <a:ext cx="1937853" cy="266931"/>
          </a:xfrm>
          <a:prstGeom prst="rect">
            <a:avLst/>
          </a:prstGeom>
          <a:noFill/>
        </p:spPr>
        <p:txBody>
          <a:bodyPr wrap="square" rtlCol="0" anchor="t" bIns="0" lIns="0" rIns="0" tIns="0"/>
          <a:lstStyle/>
          <a:p>
            <a:pPr algn="l">
              <a:lnSpc>
                <a:spcPts val="2102"/>
              </a:lnSpc>
              <a:buNone/>
            </a:pPr>
            <a:r>
              <a:rPr lang="en-US" b="1" sz="1800" spc="-108" kern="0" dirty="0" smtClean="0">
                <a:solidFill>
                  <a:srgbClr val="333333"/>
                </a:solidFill>
                <a:latin typeface="Inter" pitchFamily="34" charset="0"/>
                <a:ea typeface="Inter" pitchFamily="34" charset="-122"/>
                <a:cs typeface="Inter" pitchFamily="34" charset="-120"/>
              </a:rPr>
              <a:t>Pre-2020</a:t>
            </a:r>
            <a:endParaRPr lang="en-US" dirty="0"/>
          </a:p>
        </p:txBody>
      </p:sp>
      <p:sp>
        <p:nvSpPr>
          <p:cNvPr id="12" name="Object 11"/>
          <p:cNvSpPr/>
          <p:nvPr/>
        </p:nvSpPr>
        <p:spPr>
          <a:xfrm>
            <a:off x="3087233" y="2052977"/>
            <a:ext cx="1937853" cy="1584921"/>
          </a:xfrm>
          <a:prstGeom prst="rect">
            <a:avLst/>
          </a:prstGeom>
          <a:noFill/>
        </p:spPr>
        <p:txBody>
          <a:bodyPr wrap="square" rtlCol="0" anchor="t" bIns="0" lIns="0" rIns="0" tIns="0"/>
          <a:lstStyle/>
          <a:p>
            <a:pPr algn="l">
              <a:lnSpc>
                <a:spcPts val="2081"/>
              </a:lnSpc>
              <a:spcBef>
                <a:spcPts val="596"/>
              </a:spcBef>
              <a:buNone/>
            </a:pPr>
            <a:r>
              <a:rPr lang="en-US" sz="1500" spc="-30" kern="0" dirty="0" smtClean="0">
                <a:solidFill>
                  <a:srgbClr val="000000">
                    <a:alpha val="56000"/>
                  </a:srgbClr>
                </a:solidFill>
                <a:latin typeface="Inter" pitchFamily="34" charset="0"/>
                <a:ea typeface="Inter" pitchFamily="34" charset="-122"/>
                <a:cs typeface="Inter" pitchFamily="34" charset="-120"/>
              </a:rPr>
              <a:t>MCUs: 12–16 weeks, Analog: 10–14 weeks, Power: 12–16 weeks, Discrete/Passives: 8–12 weeks, Memory: 8–12 weeks</a:t>
            </a:r>
            <a:endParaRPr lang="en-US" dirty="0"/>
          </a:p>
        </p:txBody>
      </p:sp>
      <p:sp>
        <p:nvSpPr>
          <p:cNvPr id="13" name="Object 12"/>
          <p:cNvSpPr/>
          <p:nvPr/>
        </p:nvSpPr>
        <p:spPr>
          <a:xfrm>
            <a:off x="5784003" y="3580501"/>
            <a:ext cx="133318" cy="133317"/>
          </a:xfrm>
          <a:prstGeom prst="ellipse">
            <a:avLst/>
          </a:prstGeom>
          <a:solidFill>
            <a:srgbClr val="ffd9ad"/>
          </a:solidFill>
        </p:spPr>
      </p:sp>
      <p:sp>
        <p:nvSpPr>
          <p:cNvPr id="14" name="Object 13"/>
          <p:cNvSpPr/>
          <p:nvPr/>
        </p:nvSpPr>
        <p:spPr>
          <a:xfrm>
            <a:off x="6012581" y="3517124"/>
            <a:ext cx="1759780" cy="266931"/>
          </a:xfrm>
          <a:prstGeom prst="rect">
            <a:avLst/>
          </a:prstGeom>
          <a:noFill/>
        </p:spPr>
        <p:txBody>
          <a:bodyPr wrap="square" rtlCol="0" anchor="t" bIns="0" lIns="0" rIns="0" tIns="0"/>
          <a:lstStyle/>
          <a:p>
            <a:pPr algn="l">
              <a:lnSpc>
                <a:spcPts val="2102"/>
              </a:lnSpc>
              <a:buNone/>
            </a:pPr>
            <a:r>
              <a:rPr lang="en-US" b="1" sz="1800" spc="-108" kern="0" dirty="0" smtClean="0">
                <a:solidFill>
                  <a:srgbClr val="333333"/>
                </a:solidFill>
                <a:latin typeface="Inter" pitchFamily="34" charset="0"/>
                <a:ea typeface="Inter" pitchFamily="34" charset="-122"/>
                <a:cs typeface="Inter" pitchFamily="34" charset="-120"/>
              </a:rPr>
              <a:t>Peak 2021–2022</a:t>
            </a:r>
            <a:endParaRPr lang="en-US" dirty="0"/>
          </a:p>
        </p:txBody>
      </p:sp>
      <p:sp>
        <p:nvSpPr>
          <p:cNvPr id="15" name="Object 14"/>
          <p:cNvSpPr/>
          <p:nvPr/>
        </p:nvSpPr>
        <p:spPr>
          <a:xfrm>
            <a:off x="6012581" y="3861227"/>
            <a:ext cx="1759780" cy="2113228"/>
          </a:xfrm>
          <a:prstGeom prst="rect">
            <a:avLst/>
          </a:prstGeom>
          <a:noFill/>
        </p:spPr>
        <p:txBody>
          <a:bodyPr wrap="square" rtlCol="0" anchor="t" bIns="0" lIns="0" rIns="0" tIns="0"/>
          <a:lstStyle/>
          <a:p>
            <a:pPr algn="l">
              <a:lnSpc>
                <a:spcPts val="2081"/>
              </a:lnSpc>
              <a:spcBef>
                <a:spcPts val="596"/>
              </a:spcBef>
              <a:buNone/>
            </a:pPr>
            <a:r>
              <a:rPr lang="en-US" sz="1500" spc="-30" kern="0" dirty="0" smtClean="0">
                <a:solidFill>
                  <a:srgbClr val="000000">
                    <a:alpha val="56000"/>
                  </a:srgbClr>
                </a:solidFill>
                <a:latin typeface="Inter" pitchFamily="34" charset="0"/>
                <a:ea typeface="Inter" pitchFamily="34" charset="-122"/>
                <a:cs typeface="Inter" pitchFamily="34" charset="-120"/>
              </a:rPr>
              <a:t>MCUs: 40–52+ weeks, Analog: 26–40 weeks, Power: 20–30 weeks, Discrete/Passives: 16–26 weeks, Memory: 12–20 weeks</a:t>
            </a:r>
            <a:endParaRPr lang="en-US" dirty="0"/>
          </a:p>
        </p:txBody>
      </p:sp>
      <p:sp>
        <p:nvSpPr>
          <p:cNvPr id="16" name="Object 15"/>
          <p:cNvSpPr/>
          <p:nvPr/>
        </p:nvSpPr>
        <p:spPr>
          <a:xfrm>
            <a:off x="8709330" y="1772195"/>
            <a:ext cx="133311" cy="133317"/>
          </a:xfrm>
          <a:prstGeom prst="ellipse">
            <a:avLst/>
          </a:prstGeom>
          <a:solidFill>
            <a:srgbClr val="fec088"/>
          </a:solidFill>
        </p:spPr>
      </p:sp>
      <p:sp>
        <p:nvSpPr>
          <p:cNvPr id="17" name="Object 16"/>
          <p:cNvSpPr/>
          <p:nvPr/>
        </p:nvSpPr>
        <p:spPr>
          <a:xfrm>
            <a:off x="8937930" y="1708874"/>
            <a:ext cx="1916903" cy="266931"/>
          </a:xfrm>
          <a:prstGeom prst="rect">
            <a:avLst/>
          </a:prstGeom>
          <a:noFill/>
        </p:spPr>
        <p:txBody>
          <a:bodyPr wrap="square" rtlCol="0" anchor="t" bIns="0" lIns="0" rIns="0" tIns="0"/>
          <a:lstStyle/>
          <a:p>
            <a:pPr algn="l">
              <a:lnSpc>
                <a:spcPts val="2102"/>
              </a:lnSpc>
              <a:buNone/>
            </a:pPr>
            <a:r>
              <a:rPr lang="en-US" b="1" sz="1800" spc="-108" kern="0" dirty="0" smtClean="0">
                <a:solidFill>
                  <a:srgbClr val="333333"/>
                </a:solidFill>
                <a:latin typeface="Inter" pitchFamily="34" charset="0"/>
                <a:ea typeface="Inter" pitchFamily="34" charset="-122"/>
                <a:cs typeface="Inter" pitchFamily="34" charset="-120"/>
              </a:rPr>
              <a:t>Late 2023</a:t>
            </a:r>
            <a:endParaRPr lang="en-US" dirty="0"/>
          </a:p>
        </p:txBody>
      </p:sp>
      <p:sp>
        <p:nvSpPr>
          <p:cNvPr id="18" name="Object 17"/>
          <p:cNvSpPr/>
          <p:nvPr/>
        </p:nvSpPr>
        <p:spPr>
          <a:xfrm>
            <a:off x="8937930" y="2052977"/>
            <a:ext cx="1916903" cy="1584921"/>
          </a:xfrm>
          <a:prstGeom prst="rect">
            <a:avLst/>
          </a:prstGeom>
          <a:noFill/>
        </p:spPr>
        <p:txBody>
          <a:bodyPr wrap="square" rtlCol="0" anchor="t" bIns="0" lIns="0" rIns="0" tIns="0"/>
          <a:lstStyle/>
          <a:p>
            <a:pPr algn="l">
              <a:lnSpc>
                <a:spcPts val="2081"/>
              </a:lnSpc>
              <a:spcBef>
                <a:spcPts val="596"/>
              </a:spcBef>
              <a:buNone/>
            </a:pPr>
            <a:r>
              <a:rPr lang="en-US" sz="1500" spc="-30" kern="0" dirty="0" smtClean="0">
                <a:solidFill>
                  <a:srgbClr val="000000">
                    <a:alpha val="56000"/>
                  </a:srgbClr>
                </a:solidFill>
                <a:latin typeface="Inter" pitchFamily="34" charset="0"/>
                <a:ea typeface="Inter" pitchFamily="34" charset="-122"/>
                <a:cs typeface="Inter" pitchFamily="34" charset="-120"/>
              </a:rPr>
              <a:t>MCUs: 14–20 weeks, Analog: 12–18 weeks, Power: 12–16 weeks, Discrete/Passives: 10–14 weeks, Memory: 8–12 weeks</a:t>
            </a:r>
            <a:endParaRPr lang="en-US" dirty="0"/>
          </a:p>
        </p:txBody>
      </p:sp>
      <p:sp>
        <p:nvSpPr>
          <p:cNvPr id="19" name="Object 18"/>
          <p:cNvSpPr/>
          <p:nvPr/>
        </p:nvSpPr>
        <p:spPr>
          <a:xfrm>
            <a:off x="11865183" y="6497898"/>
            <a:ext cx="133317" cy="237669"/>
          </a:xfrm>
          <a:prstGeom prst="rect">
            <a:avLst/>
          </a:prstGeom>
          <a:noFill/>
        </p:spPr>
      </p:sp>
      <p:sp>
        <p:nvSpPr>
          <p:cNvPr id="25" name="Slide Number Placeholder 24"/>
          <p:cNvSpPr>
            <a:spLocks noGrp="1"/>
          </p:cNvSpPr>
          <p:nvPr>
            <p:ph type="sldNum" sz="quarter" idx="4294967295"/>
          </p:nvPr>
        </p:nvSpPr>
        <p:spPr>
          <a:xfrm>
            <a:off x="11826240" y="6515100"/>
            <a:ext cx="800000" cy="300000"/>
          </a:xfrm>
          <a:prstGeom prst="rect">
            <a:avLst/>
          </a:prstGeom>
          <a:extLst>
            <a:ext uri="{C572A759-6A51-4108-AA02-DFA0A04FC94B}">
              <ma14:wrappingTextBoxFlag xmlns:ma14="http://schemas.microsoft.com/office/mac/drawingml/2011/main" val="0"/>
            </a:ext>
          </a:extLst>
        </p:spPr>
        <p:txBody>
          <a:bodyPr/>
          <a:lstStyle>
            <a:lvl1pPr>
              <a:defRPr sz="1100"/>
            </a:lvl1pPr>
          </a:lstStyle>
          <a:p>
            <a:fld id="{F7021451-1387-4CA6-816F-3879F97B5CBC}" type="slidenum">
              <a:rPr lang="en-US" smtClean="0"/>
              <a:t/>
            </a:fld>
            <a:endParaRPr lang="en-US"/>
          </a:p>
        </p:txBody>
      </p:sp>
    </p:spTree>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solidFill>
          <a:srgbClr val="000000"/>
        </a:solidFill>
        <a:effectLst/>
      </p:bgPr>
    </p:bg>
    <p:spTree>
      <p:nvGrpSpPr>
        <p:cNvPr id="1" name=""/>
        <p:cNvGrpSpPr/>
        <p:nvPr/>
      </p:nvGrpSpPr>
      <p:grpSpPr>
        <a:xfrm>
          <a:off x="0" y="0"/>
          <a:ext cx="0" cy="0"/>
          <a:chOff x="0" y="0"/>
          <a:chExt cx="0" cy="0"/>
        </a:xfrm>
      </p:grpSpPr>
      <p:sp>
        <p:nvSpPr>
          <p:cNvPr id="2" name="Object 1"/>
          <p:cNvSpPr/>
          <p:nvPr/>
        </p:nvSpPr>
        <p:spPr>
          <a:xfrm>
            <a:off x="0" y="379020"/>
            <a:ext cx="12188952" cy="556081"/>
          </a:xfrm>
          <a:prstGeom prst="rect">
            <a:avLst/>
          </a:prstGeom>
          <a:noFill/>
        </p:spPr>
        <p:txBody>
          <a:bodyPr wrap="square" rtlCol="0" anchor="t" bIns="0" lIns="0" rIns="0" tIns="0"/>
          <a:lstStyle/>
          <a:p>
            <a:pPr algn="ctr">
              <a:lnSpc>
                <a:spcPts val="4380"/>
              </a:lnSpc>
              <a:buNone/>
            </a:pPr>
            <a:r>
              <a:rPr lang="en-US" b="1" sz="3750" spc="-225" kern="0" dirty="0" smtClean="0">
                <a:solidFill>
                  <a:srgbClr val="ffffff"/>
                </a:solidFill>
                <a:latin typeface="Inter" pitchFamily="34" charset="0"/>
                <a:ea typeface="Inter" pitchFamily="34" charset="-122"/>
                <a:cs typeface="Inter" pitchFamily="34" charset="-120"/>
              </a:rPr>
              <a:t>Sectors and Pain Points</a:t>
            </a:r>
            <a:endParaRPr lang="en-US" dirty="0"/>
          </a:p>
        </p:txBody>
      </p:sp>
      <p:sp>
        <p:nvSpPr>
          <p:cNvPr id="3" name="Object 2"/>
          <p:cNvSpPr/>
          <p:nvPr/>
        </p:nvSpPr>
        <p:spPr>
          <a:xfrm>
            <a:off x="0" y="1034692"/>
            <a:ext cx="12188952" cy="330117"/>
          </a:xfrm>
          <a:prstGeom prst="rect">
            <a:avLst/>
          </a:prstGeom>
          <a:noFill/>
        </p:spPr>
        <p:txBody>
          <a:bodyPr wrap="square" rtlCol="0" anchor="t" bIns="0" lIns="0" rIns="0" tIns="0"/>
          <a:lstStyle/>
          <a:p>
            <a:pPr algn="ctr">
              <a:lnSpc>
                <a:spcPts val="2600"/>
              </a:lnSpc>
              <a:spcBef>
                <a:spcPts val="769"/>
              </a:spcBef>
              <a:buNone/>
            </a:pPr>
            <a:r>
              <a:rPr lang="en-US" sz="1875" spc="-37" kern="0" dirty="0" smtClean="0">
                <a:solidFill>
                  <a:srgbClr val="ffffff">
                    <a:alpha val="80000"/>
                  </a:srgbClr>
                </a:solidFill>
                <a:latin typeface="Inter" pitchFamily="34" charset="0"/>
                <a:ea typeface="Inter" pitchFamily="34" charset="-122"/>
                <a:cs typeface="Inter" pitchFamily="34" charset="-120"/>
              </a:rPr>
              <a:t>Percentage of production delays or revenue impact due to component shortages</a:t>
            </a:r>
            <a:endParaRPr lang="en-US" dirty="0"/>
          </a:p>
        </p:txBody>
      </p:sp>
      <p:sp>
        <p:nvSpPr>
          <p:cNvPr id="4" name="Object 3"/>
          <p:cNvSpPr/>
          <p:nvPr/>
        </p:nvSpPr>
        <p:spPr>
          <a:xfrm>
            <a:off x="476131" y="2303046"/>
            <a:ext cx="2018792" cy="3067711"/>
          </a:xfrm>
          <a:prstGeom prst="rect">
            <a:avLst/>
          </a:prstGeom>
          <a:solidFill>
            <a:srgbClr val="22aaee"/>
          </a:solidFill>
        </p:spPr>
      </p:sp>
      <p:sp>
        <p:nvSpPr>
          <p:cNvPr id="5" name="Object 4"/>
          <p:cNvSpPr/>
          <p:nvPr/>
        </p:nvSpPr>
        <p:spPr>
          <a:xfrm>
            <a:off x="375191" y="5514588"/>
            <a:ext cx="2220675" cy="266931"/>
          </a:xfrm>
          <a:prstGeom prst="rect">
            <a:avLst/>
          </a:prstGeom>
          <a:noFill/>
        </p:spPr>
        <p:txBody>
          <a:bodyPr wrap="square" rtlCol="0" anchor="t" bIns="0" lIns="0" rIns="0" tIns="0"/>
          <a:lstStyle/>
          <a:p>
            <a:pPr algn="ctr">
              <a:lnSpc>
                <a:spcPts val="2102"/>
              </a:lnSpc>
              <a:buNone/>
            </a:pPr>
            <a:r>
              <a:rPr lang="en-US" b="1" sz="1800" spc="-108" kern="0" dirty="0" smtClean="0">
                <a:solidFill>
                  <a:srgbClr val="ffffff"/>
                </a:solidFill>
                <a:latin typeface="Inter" pitchFamily="34" charset="0"/>
                <a:ea typeface="Inter" pitchFamily="34" charset="-122"/>
                <a:cs typeface="Inter" pitchFamily="34" charset="-120"/>
              </a:rPr>
              <a:t>Automotive</a:t>
            </a:r>
            <a:endParaRPr lang="en-US" dirty="0"/>
          </a:p>
        </p:txBody>
      </p:sp>
      <p:sp>
        <p:nvSpPr>
          <p:cNvPr id="6" name="Object 5"/>
          <p:cNvSpPr/>
          <p:nvPr/>
        </p:nvSpPr>
        <p:spPr>
          <a:xfrm>
            <a:off x="1061296" y="3616393"/>
            <a:ext cx="848465" cy="444885"/>
          </a:xfrm>
          <a:prstGeom prst="rect">
            <a:avLst/>
          </a:prstGeom>
          <a:noFill/>
        </p:spPr>
        <p:txBody>
          <a:bodyPr wrap="square" rtlCol="0" anchor="t" bIns="0" lIns="0" rIns="0" tIns="0"/>
          <a:lstStyle/>
          <a:p>
            <a:pPr algn="ctr">
              <a:lnSpc>
                <a:spcPts val="3504"/>
              </a:lnSpc>
              <a:buNone/>
            </a:pPr>
            <a:r>
              <a:rPr lang="en-US" b="1" sz="3000" spc="-180" kern="0" dirty="0" smtClean="0">
                <a:solidFill>
                  <a:srgbClr val="333333"/>
                </a:solidFill>
                <a:latin typeface="Inter" pitchFamily="34" charset="0"/>
                <a:ea typeface="Inter" pitchFamily="34" charset="-122"/>
                <a:cs typeface="Inter" pitchFamily="34" charset="-120"/>
              </a:rPr>
              <a:t>85%</a:t>
            </a:r>
            <a:endParaRPr lang="en-US" dirty="0"/>
          </a:p>
        </p:txBody>
      </p:sp>
      <p:sp>
        <p:nvSpPr>
          <p:cNvPr id="7" name="Object 6"/>
          <p:cNvSpPr/>
          <p:nvPr/>
        </p:nvSpPr>
        <p:spPr>
          <a:xfrm>
            <a:off x="2780609" y="2844407"/>
            <a:ext cx="2018800" cy="2526350"/>
          </a:xfrm>
          <a:prstGeom prst="rect">
            <a:avLst/>
          </a:prstGeom>
          <a:solidFill>
            <a:srgbClr val="ffd9ad"/>
          </a:solidFill>
        </p:spPr>
      </p:sp>
      <p:sp>
        <p:nvSpPr>
          <p:cNvPr id="8" name="Object 7"/>
          <p:cNvSpPr/>
          <p:nvPr/>
        </p:nvSpPr>
        <p:spPr>
          <a:xfrm>
            <a:off x="2679665" y="5514588"/>
            <a:ext cx="2220675" cy="266931"/>
          </a:xfrm>
          <a:prstGeom prst="rect">
            <a:avLst/>
          </a:prstGeom>
          <a:noFill/>
        </p:spPr>
        <p:txBody>
          <a:bodyPr wrap="square" rtlCol="0" anchor="t" bIns="0" lIns="0" rIns="0" tIns="0"/>
          <a:lstStyle/>
          <a:p>
            <a:pPr algn="ctr">
              <a:lnSpc>
                <a:spcPts val="2102"/>
              </a:lnSpc>
              <a:buNone/>
            </a:pPr>
            <a:r>
              <a:rPr lang="en-US" b="1" sz="1800" spc="-108" kern="0" dirty="0" smtClean="0">
                <a:solidFill>
                  <a:srgbClr val="ffffff"/>
                </a:solidFill>
                <a:latin typeface="Inter" pitchFamily="34" charset="0"/>
                <a:ea typeface="Inter" pitchFamily="34" charset="-122"/>
                <a:cs typeface="Inter" pitchFamily="34" charset="-120"/>
              </a:rPr>
              <a:t>Industrial/IoT</a:t>
            </a:r>
            <a:endParaRPr lang="en-US" dirty="0"/>
          </a:p>
        </p:txBody>
      </p:sp>
      <p:sp>
        <p:nvSpPr>
          <p:cNvPr id="9" name="Object 8"/>
          <p:cNvSpPr/>
          <p:nvPr/>
        </p:nvSpPr>
        <p:spPr>
          <a:xfrm>
            <a:off x="3371007" y="3887073"/>
            <a:ext cx="837990" cy="444885"/>
          </a:xfrm>
          <a:prstGeom prst="rect">
            <a:avLst/>
          </a:prstGeom>
          <a:noFill/>
        </p:spPr>
        <p:txBody>
          <a:bodyPr wrap="square" rtlCol="0" anchor="t" bIns="0" lIns="0" rIns="0" tIns="0"/>
          <a:lstStyle/>
          <a:p>
            <a:pPr algn="ctr">
              <a:lnSpc>
                <a:spcPts val="3504"/>
              </a:lnSpc>
              <a:buNone/>
            </a:pPr>
            <a:r>
              <a:rPr lang="en-US" b="1" sz="3000" spc="-180" kern="0" dirty="0" smtClean="0">
                <a:solidFill>
                  <a:srgbClr val="333333"/>
                </a:solidFill>
                <a:latin typeface="Inter" pitchFamily="34" charset="0"/>
                <a:ea typeface="Inter" pitchFamily="34" charset="-122"/>
                <a:cs typeface="Inter" pitchFamily="34" charset="-120"/>
              </a:rPr>
              <a:t>70%</a:t>
            </a:r>
            <a:endParaRPr lang="en-US" dirty="0"/>
          </a:p>
        </p:txBody>
      </p:sp>
      <p:sp>
        <p:nvSpPr>
          <p:cNvPr id="10" name="Object 9"/>
          <p:cNvSpPr/>
          <p:nvPr/>
        </p:nvSpPr>
        <p:spPr>
          <a:xfrm>
            <a:off x="5085087" y="3205313"/>
            <a:ext cx="2018792" cy="2165444"/>
          </a:xfrm>
          <a:prstGeom prst="rect">
            <a:avLst/>
          </a:prstGeom>
          <a:solidFill>
            <a:srgbClr val="fec088"/>
          </a:solidFill>
        </p:spPr>
      </p:sp>
      <p:sp>
        <p:nvSpPr>
          <p:cNvPr id="11" name="Object 10"/>
          <p:cNvSpPr/>
          <p:nvPr/>
        </p:nvSpPr>
        <p:spPr>
          <a:xfrm>
            <a:off x="4984139" y="5514588"/>
            <a:ext cx="2220675" cy="533862"/>
          </a:xfrm>
          <a:prstGeom prst="rect">
            <a:avLst/>
          </a:prstGeom>
          <a:noFill/>
        </p:spPr>
        <p:txBody>
          <a:bodyPr wrap="square" rtlCol="0" anchor="t" bIns="0" lIns="0" rIns="0" tIns="0"/>
          <a:lstStyle/>
          <a:p>
            <a:pPr algn="ctr">
              <a:lnSpc>
                <a:spcPts val="2102"/>
              </a:lnSpc>
              <a:buNone/>
            </a:pPr>
            <a:r>
              <a:rPr lang="en-US" b="1" sz="1800" spc="-108" kern="0" dirty="0" smtClean="0">
                <a:solidFill>
                  <a:srgbClr val="ffffff"/>
                </a:solidFill>
                <a:latin typeface="Inter" pitchFamily="34" charset="0"/>
                <a:ea typeface="Inter" pitchFamily="34" charset="-122"/>
                <a:cs typeface="Inter" pitchFamily="34" charset="-120"/>
              </a:rPr>
              <a:t>Consumer Electronics</a:t>
            </a:r>
            <a:endParaRPr lang="en-US" dirty="0"/>
          </a:p>
        </p:txBody>
      </p:sp>
      <p:sp>
        <p:nvSpPr>
          <p:cNvPr id="12" name="Object 11"/>
          <p:cNvSpPr/>
          <p:nvPr/>
        </p:nvSpPr>
        <p:spPr>
          <a:xfrm>
            <a:off x="5659768" y="4067527"/>
            <a:ext cx="869415" cy="444885"/>
          </a:xfrm>
          <a:prstGeom prst="rect">
            <a:avLst/>
          </a:prstGeom>
          <a:noFill/>
        </p:spPr>
        <p:txBody>
          <a:bodyPr wrap="square" rtlCol="0" anchor="t" bIns="0" lIns="0" rIns="0" tIns="0"/>
          <a:lstStyle/>
          <a:p>
            <a:pPr algn="ctr">
              <a:lnSpc>
                <a:spcPts val="3504"/>
              </a:lnSpc>
              <a:buNone/>
            </a:pPr>
            <a:r>
              <a:rPr lang="en-US" b="1" sz="3000" spc="-180" kern="0" dirty="0" smtClean="0">
                <a:solidFill>
                  <a:srgbClr val="333333"/>
                </a:solidFill>
                <a:latin typeface="Inter" pitchFamily="34" charset="0"/>
                <a:ea typeface="Inter" pitchFamily="34" charset="-122"/>
                <a:cs typeface="Inter" pitchFamily="34" charset="-120"/>
              </a:rPr>
              <a:t>60%</a:t>
            </a:r>
            <a:endParaRPr lang="en-US" dirty="0"/>
          </a:p>
        </p:txBody>
      </p:sp>
      <p:sp>
        <p:nvSpPr>
          <p:cNvPr id="13" name="Object 12"/>
          <p:cNvSpPr/>
          <p:nvPr/>
        </p:nvSpPr>
        <p:spPr>
          <a:xfrm>
            <a:off x="7389554" y="3385767"/>
            <a:ext cx="2018800" cy="1984989"/>
          </a:xfrm>
          <a:prstGeom prst="rect">
            <a:avLst/>
          </a:prstGeom>
          <a:solidFill>
            <a:srgbClr val="fd864d"/>
          </a:solidFill>
        </p:spPr>
      </p:sp>
      <p:sp>
        <p:nvSpPr>
          <p:cNvPr id="14" name="Object 13"/>
          <p:cNvSpPr/>
          <p:nvPr/>
        </p:nvSpPr>
        <p:spPr>
          <a:xfrm>
            <a:off x="7288612" y="5514588"/>
            <a:ext cx="2220675" cy="266931"/>
          </a:xfrm>
          <a:prstGeom prst="rect">
            <a:avLst/>
          </a:prstGeom>
          <a:noFill/>
        </p:spPr>
        <p:txBody>
          <a:bodyPr wrap="square" rtlCol="0" anchor="t" bIns="0" lIns="0" rIns="0" tIns="0"/>
          <a:lstStyle/>
          <a:p>
            <a:pPr algn="ctr">
              <a:lnSpc>
                <a:spcPts val="2102"/>
              </a:lnSpc>
              <a:buNone/>
            </a:pPr>
            <a:r>
              <a:rPr lang="en-US" b="1" sz="1800" spc="-108" kern="0" dirty="0" smtClean="0">
                <a:solidFill>
                  <a:srgbClr val="ffffff"/>
                </a:solidFill>
                <a:latin typeface="Inter" pitchFamily="34" charset="0"/>
                <a:ea typeface="Inter" pitchFamily="34" charset="-122"/>
                <a:cs typeface="Inter" pitchFamily="34" charset="-120"/>
              </a:rPr>
              <a:t>Telecom/Networking</a:t>
            </a:r>
            <a:endParaRPr lang="en-US" dirty="0"/>
          </a:p>
        </p:txBody>
      </p:sp>
      <p:sp>
        <p:nvSpPr>
          <p:cNvPr id="15" name="Object 14"/>
          <p:cNvSpPr/>
          <p:nvPr/>
        </p:nvSpPr>
        <p:spPr>
          <a:xfrm>
            <a:off x="7974717" y="4157754"/>
            <a:ext cx="848465" cy="444885"/>
          </a:xfrm>
          <a:prstGeom prst="rect">
            <a:avLst/>
          </a:prstGeom>
          <a:noFill/>
        </p:spPr>
        <p:txBody>
          <a:bodyPr wrap="square" rtlCol="0" anchor="t" bIns="0" lIns="0" rIns="0" tIns="0"/>
          <a:lstStyle/>
          <a:p>
            <a:pPr algn="ctr">
              <a:lnSpc>
                <a:spcPts val="3504"/>
              </a:lnSpc>
              <a:buNone/>
            </a:pPr>
            <a:r>
              <a:rPr lang="en-US" b="1" sz="3000" spc="-180" kern="0" dirty="0" smtClean="0">
                <a:solidFill>
                  <a:srgbClr val="333333"/>
                </a:solidFill>
                <a:latin typeface="Inter" pitchFamily="34" charset="0"/>
                <a:ea typeface="Inter" pitchFamily="34" charset="-122"/>
                <a:cs typeface="Inter" pitchFamily="34" charset="-120"/>
              </a:rPr>
              <a:t>55%</a:t>
            </a:r>
            <a:endParaRPr lang="en-US" dirty="0"/>
          </a:p>
        </p:txBody>
      </p:sp>
      <p:sp>
        <p:nvSpPr>
          <p:cNvPr id="16" name="Object 15"/>
          <p:cNvSpPr/>
          <p:nvPr/>
        </p:nvSpPr>
        <p:spPr>
          <a:xfrm>
            <a:off x="9694032" y="3746675"/>
            <a:ext cx="2018792" cy="1624082"/>
          </a:xfrm>
          <a:prstGeom prst="rect">
            <a:avLst/>
          </a:prstGeom>
          <a:solidFill>
            <a:srgbClr val="ff8000"/>
          </a:solidFill>
        </p:spPr>
      </p:sp>
      <p:sp>
        <p:nvSpPr>
          <p:cNvPr id="17" name="Object 16"/>
          <p:cNvSpPr/>
          <p:nvPr/>
        </p:nvSpPr>
        <p:spPr>
          <a:xfrm>
            <a:off x="9593086" y="5514588"/>
            <a:ext cx="2220675" cy="266931"/>
          </a:xfrm>
          <a:prstGeom prst="rect">
            <a:avLst/>
          </a:prstGeom>
          <a:noFill/>
        </p:spPr>
        <p:txBody>
          <a:bodyPr wrap="square" rtlCol="0" anchor="t" bIns="0" lIns="0" rIns="0" tIns="0"/>
          <a:lstStyle/>
          <a:p>
            <a:pPr algn="ctr">
              <a:lnSpc>
                <a:spcPts val="2102"/>
              </a:lnSpc>
              <a:buNone/>
            </a:pPr>
            <a:r>
              <a:rPr lang="en-US" b="1" sz="1800" spc="-108" kern="0" dirty="0" smtClean="0">
                <a:solidFill>
                  <a:srgbClr val="ffffff"/>
                </a:solidFill>
                <a:latin typeface="Inter" pitchFamily="34" charset="0"/>
                <a:ea typeface="Inter" pitchFamily="34" charset="-122"/>
                <a:cs typeface="Inter" pitchFamily="34" charset="-120"/>
              </a:rPr>
              <a:t>Medical Devices</a:t>
            </a:r>
            <a:endParaRPr lang="en-US" dirty="0"/>
          </a:p>
        </p:txBody>
      </p:sp>
      <p:sp>
        <p:nvSpPr>
          <p:cNvPr id="18" name="Object 17"/>
          <p:cNvSpPr/>
          <p:nvPr/>
        </p:nvSpPr>
        <p:spPr>
          <a:xfrm>
            <a:off x="10268716" y="4338208"/>
            <a:ext cx="869415" cy="444885"/>
          </a:xfrm>
          <a:prstGeom prst="rect">
            <a:avLst/>
          </a:prstGeom>
          <a:noFill/>
        </p:spPr>
        <p:txBody>
          <a:bodyPr wrap="square" rtlCol="0" anchor="t" bIns="0" lIns="0" rIns="0" tIns="0"/>
          <a:lstStyle/>
          <a:p>
            <a:pPr algn="ctr">
              <a:lnSpc>
                <a:spcPts val="3504"/>
              </a:lnSpc>
              <a:buNone/>
            </a:pPr>
            <a:r>
              <a:rPr lang="en-US" b="1" sz="3000" spc="-180" kern="0" dirty="0" smtClean="0">
                <a:solidFill>
                  <a:srgbClr val="333333"/>
                </a:solidFill>
                <a:latin typeface="Inter" pitchFamily="34" charset="0"/>
                <a:ea typeface="Inter" pitchFamily="34" charset="-122"/>
                <a:cs typeface="Inter" pitchFamily="34" charset="-120"/>
              </a:rPr>
              <a:t>45%</a:t>
            </a:r>
            <a:endParaRPr lang="en-US" dirty="0"/>
          </a:p>
        </p:txBody>
      </p:sp>
      <p:sp>
        <p:nvSpPr>
          <p:cNvPr id="19" name="Object 18"/>
          <p:cNvSpPr/>
          <p:nvPr/>
        </p:nvSpPr>
        <p:spPr>
          <a:xfrm>
            <a:off x="11865183" y="6497898"/>
            <a:ext cx="133317" cy="237669"/>
          </a:xfrm>
          <a:prstGeom prst="rect">
            <a:avLst/>
          </a:prstGeom>
          <a:noFill/>
        </p:spPr>
      </p:sp>
      <p:sp>
        <p:nvSpPr>
          <p:cNvPr id="25" name="Slide Number Placeholder 24"/>
          <p:cNvSpPr>
            <a:spLocks noGrp="1"/>
          </p:cNvSpPr>
          <p:nvPr>
            <p:ph type="sldNum" sz="quarter" idx="4294967295"/>
          </p:nvPr>
        </p:nvSpPr>
        <p:spPr>
          <a:xfrm>
            <a:off x="11826240" y="6515100"/>
            <a:ext cx="800000" cy="300000"/>
          </a:xfrm>
          <a:prstGeom prst="rect">
            <a:avLst/>
          </a:prstGeom>
          <a:extLst>
            <a:ext uri="{C572A759-6A51-4108-AA02-DFA0A04FC94B}">
              <ma14:wrappingTextBoxFlag xmlns:ma14="http://schemas.microsoft.com/office/mac/drawingml/2011/main" val="0"/>
            </a:ext>
          </a:extLst>
        </p:spPr>
        <p:txBody>
          <a:bodyPr/>
          <a:lstStyle>
            <a:lvl1pPr>
              <a:defRPr sz="1100"/>
            </a:lvl1pPr>
          </a:lstStyle>
          <a:p>
            <a:fld id="{F7021451-1387-4CA6-816F-3879F97B5CBC}" type="slidenum">
              <a:rPr lang="en-US" smtClean="0"/>
              <a:t/>
            </a:fld>
            <a:endParaRPr lang="en-US"/>
          </a:p>
        </p:txBody>
      </p:sp>
    </p:spTree>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solidFill>
          <a:srgbClr val="222222"/>
        </a:solidFill>
        <a:effectLst/>
      </p:bgPr>
    </p:bg>
    <p:spTree>
      <p:nvGrpSpPr>
        <p:cNvPr id="1" name=""/>
        <p:cNvGrpSpPr/>
        <p:nvPr/>
      </p:nvGrpSpPr>
      <p:grpSpPr>
        <a:xfrm>
          <a:off x="0" y="0"/>
          <a:ext cx="0" cy="0"/>
          <a:chOff x="0" y="0"/>
          <a:chExt cx="0" cy="0"/>
        </a:xfrm>
      </p:grpSpPr>
      <p:sp>
        <p:nvSpPr>
          <p:cNvPr id="2" name="Object 1"/>
          <p:cNvSpPr/>
          <p:nvPr/>
        </p:nvSpPr>
        <p:spPr>
          <a:xfrm>
            <a:off x="0" y="379020"/>
            <a:ext cx="12188952" cy="556081"/>
          </a:xfrm>
          <a:prstGeom prst="rect">
            <a:avLst/>
          </a:prstGeom>
          <a:noFill/>
        </p:spPr>
        <p:txBody>
          <a:bodyPr wrap="square" rtlCol="0" anchor="t" bIns="0" lIns="0" rIns="0" tIns="0"/>
          <a:lstStyle/>
          <a:p>
            <a:pPr algn="ctr">
              <a:lnSpc>
                <a:spcPts val="4380"/>
              </a:lnSpc>
              <a:buNone/>
            </a:pPr>
            <a:r>
              <a:rPr lang="en-US" b="1" sz="3750" spc="-225" kern="0" dirty="0" smtClean="0">
                <a:solidFill>
                  <a:srgbClr val="ffffff"/>
                </a:solidFill>
                <a:latin typeface="Inter" pitchFamily="34" charset="0"/>
                <a:ea typeface="Inter" pitchFamily="34" charset="-122"/>
                <a:cs typeface="Inter" pitchFamily="34" charset="-120"/>
              </a:rPr>
              <a:t>Mitigation Levers That Worked</a:t>
            </a:r>
            <a:endParaRPr lang="en-US" dirty="0"/>
          </a:p>
        </p:txBody>
      </p:sp>
      <p:sp>
        <p:nvSpPr>
          <p:cNvPr id="3" name="Object 2"/>
          <p:cNvSpPr/>
          <p:nvPr/>
        </p:nvSpPr>
        <p:spPr>
          <a:xfrm>
            <a:off x="476131" y="1590277"/>
            <a:ext cx="3618595" cy="2109260"/>
          </a:xfrm>
          <a:prstGeom prst="rect">
            <a:avLst/>
          </a:prstGeom>
          <a:solidFill>
            <a:srgbClr val="22aaee"/>
          </a:solidFill>
        </p:spPr>
      </p:sp>
      <p:sp>
        <p:nvSpPr>
          <p:cNvPr id="4" name="Object 3"/>
          <p:cNvSpPr/>
          <p:nvPr/>
        </p:nvSpPr>
        <p:spPr>
          <a:xfrm>
            <a:off x="761810" y="1819911"/>
            <a:ext cx="3456711" cy="642777"/>
          </a:xfrm>
          <a:prstGeom prst="rect">
            <a:avLst/>
          </a:prstGeom>
          <a:noFill/>
        </p:spPr>
        <p:txBody>
          <a:bodyPr wrap="square" rtlCol="0" anchor="t" bIns="0" lIns="0" rIns="0" tIns="0"/>
          <a:lstStyle/>
          <a:p>
            <a:pPr algn="l">
              <a:lnSpc>
                <a:spcPts val="2532"/>
              </a:lnSpc>
              <a:buNone/>
            </a:pPr>
            <a:r>
              <a:rPr lang="en-US" b="1" sz="2167" spc="-130" kern="0" dirty="0" smtClean="0">
                <a:solidFill>
                  <a:srgbClr val="333333"/>
                </a:solidFill>
                <a:latin typeface="Inter" pitchFamily="34" charset="0"/>
                <a:ea typeface="Inter" pitchFamily="34" charset="-122"/>
                <a:cs typeface="Inter" pitchFamily="34" charset="-120"/>
              </a:rPr>
              <a:t>Design Respins/Qualification</a:t>
            </a:r>
            <a:endParaRPr lang="en-US" dirty="0"/>
          </a:p>
        </p:txBody>
      </p:sp>
      <p:sp>
        <p:nvSpPr>
          <p:cNvPr id="5" name="Object 4"/>
          <p:cNvSpPr/>
          <p:nvPr/>
        </p:nvSpPr>
        <p:spPr>
          <a:xfrm>
            <a:off x="761810" y="2577654"/>
            <a:ext cx="3456711" cy="841859"/>
          </a:xfrm>
          <a:prstGeom prst="rect">
            <a:avLst/>
          </a:prstGeom>
          <a:noFill/>
        </p:spPr>
        <p:txBody>
          <a:bodyPr wrap="square" rtlCol="0" anchor="t" bIns="0" lIns="0" rIns="0" tIns="0"/>
          <a:lstStyle/>
          <a:p>
            <a:pPr algn="l">
              <a:lnSpc>
                <a:spcPts val="2210"/>
              </a:lnSpc>
              <a:spcBef>
                <a:spcPts val="888"/>
              </a:spcBef>
              <a:buNone/>
            </a:pPr>
            <a:r>
              <a:rPr lang="en-US" sz="1594" spc="-31" kern="0" dirty="0" smtClean="0">
                <a:solidFill>
                  <a:srgbClr val="000000">
                    <a:alpha val="56000"/>
                  </a:srgbClr>
                </a:solidFill>
                <a:latin typeface="Inter" pitchFamily="34" charset="0"/>
                <a:ea typeface="Inter" pitchFamily="34" charset="-122"/>
                <a:cs typeface="Inter" pitchFamily="34" charset="-120"/>
              </a:rPr>
              <a:t>- Pin-compatible alternates - Firmware abstraction layers - Relax non-critical specs</a:t>
            </a:r>
            <a:endParaRPr lang="en-US" dirty="0"/>
          </a:p>
        </p:txBody>
      </p:sp>
      <p:sp>
        <p:nvSpPr>
          <p:cNvPr id="6" name="Object 5"/>
          <p:cNvSpPr/>
          <p:nvPr/>
        </p:nvSpPr>
        <p:spPr>
          <a:xfrm>
            <a:off x="4285178" y="1590277"/>
            <a:ext cx="3618595" cy="2109260"/>
          </a:xfrm>
          <a:prstGeom prst="rect">
            <a:avLst/>
          </a:prstGeom>
          <a:solidFill>
            <a:srgbClr val="ffd9ad"/>
          </a:solidFill>
        </p:spPr>
      </p:sp>
      <p:sp>
        <p:nvSpPr>
          <p:cNvPr id="7" name="Object 6"/>
          <p:cNvSpPr/>
          <p:nvPr/>
        </p:nvSpPr>
        <p:spPr>
          <a:xfrm>
            <a:off x="4570857" y="1819911"/>
            <a:ext cx="3456711" cy="321388"/>
          </a:xfrm>
          <a:prstGeom prst="rect">
            <a:avLst/>
          </a:prstGeom>
          <a:noFill/>
        </p:spPr>
        <p:txBody>
          <a:bodyPr wrap="square" rtlCol="0" anchor="t" bIns="0" lIns="0" rIns="0" tIns="0"/>
          <a:lstStyle/>
          <a:p>
            <a:pPr algn="l">
              <a:lnSpc>
                <a:spcPts val="2532"/>
              </a:lnSpc>
              <a:buNone/>
            </a:pPr>
            <a:r>
              <a:rPr lang="en-US" b="1" sz="2167" spc="-130" kern="0" dirty="0" smtClean="0">
                <a:solidFill>
                  <a:srgbClr val="333333"/>
                </a:solidFill>
                <a:latin typeface="Inter" pitchFamily="34" charset="0"/>
                <a:ea typeface="Inter" pitchFamily="34" charset="-122"/>
                <a:cs typeface="Inter" pitchFamily="34" charset="-120"/>
              </a:rPr>
              <a:t>Dual/Multi-Sourcing</a:t>
            </a:r>
            <a:endParaRPr lang="en-US" dirty="0"/>
          </a:p>
        </p:txBody>
      </p:sp>
      <p:sp>
        <p:nvSpPr>
          <p:cNvPr id="8" name="Object 7"/>
          <p:cNvSpPr/>
          <p:nvPr/>
        </p:nvSpPr>
        <p:spPr>
          <a:xfrm>
            <a:off x="4570857" y="2256265"/>
            <a:ext cx="3456711" cy="841859"/>
          </a:xfrm>
          <a:prstGeom prst="rect">
            <a:avLst/>
          </a:prstGeom>
          <a:noFill/>
        </p:spPr>
        <p:txBody>
          <a:bodyPr wrap="square" rtlCol="0" anchor="t" bIns="0" lIns="0" rIns="0" tIns="0"/>
          <a:lstStyle/>
          <a:p>
            <a:pPr algn="l">
              <a:lnSpc>
                <a:spcPts val="2210"/>
              </a:lnSpc>
              <a:spcBef>
                <a:spcPts val="888"/>
              </a:spcBef>
              <a:buNone/>
            </a:pPr>
            <a:r>
              <a:rPr lang="en-US" sz="1594" spc="-31" kern="0" dirty="0" smtClean="0">
                <a:solidFill>
                  <a:srgbClr val="000000">
                    <a:alpha val="56000"/>
                  </a:srgbClr>
                </a:solidFill>
                <a:latin typeface="Inter" pitchFamily="34" charset="0"/>
                <a:ea typeface="Inter" pitchFamily="34" charset="-122"/>
                <a:cs typeface="Inter" pitchFamily="34" charset="-120"/>
              </a:rPr>
              <a:t>- Second-source contracts - Multi-foundry strategies for standard nodes</a:t>
            </a:r>
            <a:endParaRPr lang="en-US" dirty="0"/>
          </a:p>
        </p:txBody>
      </p:sp>
      <p:sp>
        <p:nvSpPr>
          <p:cNvPr id="9" name="Object 8"/>
          <p:cNvSpPr/>
          <p:nvPr/>
        </p:nvSpPr>
        <p:spPr>
          <a:xfrm>
            <a:off x="8094226" y="1590277"/>
            <a:ext cx="3618595" cy="2109260"/>
          </a:xfrm>
          <a:prstGeom prst="rect">
            <a:avLst/>
          </a:prstGeom>
          <a:solidFill>
            <a:srgbClr val="fec088"/>
          </a:solidFill>
        </p:spPr>
      </p:sp>
      <p:sp>
        <p:nvSpPr>
          <p:cNvPr id="10" name="Object 9"/>
          <p:cNvSpPr/>
          <p:nvPr/>
        </p:nvSpPr>
        <p:spPr>
          <a:xfrm>
            <a:off x="8379905" y="1819911"/>
            <a:ext cx="3456711" cy="321388"/>
          </a:xfrm>
          <a:prstGeom prst="rect">
            <a:avLst/>
          </a:prstGeom>
          <a:noFill/>
        </p:spPr>
        <p:txBody>
          <a:bodyPr wrap="square" rtlCol="0" anchor="t" bIns="0" lIns="0" rIns="0" tIns="0"/>
          <a:lstStyle/>
          <a:p>
            <a:pPr algn="l">
              <a:lnSpc>
                <a:spcPts val="2532"/>
              </a:lnSpc>
              <a:buNone/>
            </a:pPr>
            <a:r>
              <a:rPr lang="en-US" b="1" sz="2167" spc="-130" kern="0" dirty="0" smtClean="0">
                <a:solidFill>
                  <a:srgbClr val="333333"/>
                </a:solidFill>
                <a:latin typeface="Inter" pitchFamily="34" charset="0"/>
                <a:ea typeface="Inter" pitchFamily="34" charset="-122"/>
                <a:cs typeface="Inter" pitchFamily="34" charset="-120"/>
              </a:rPr>
              <a:t>Inventory Strategy</a:t>
            </a:r>
            <a:endParaRPr lang="en-US" dirty="0"/>
          </a:p>
        </p:txBody>
      </p:sp>
      <p:sp>
        <p:nvSpPr>
          <p:cNvPr id="11" name="Object 10"/>
          <p:cNvSpPr/>
          <p:nvPr/>
        </p:nvSpPr>
        <p:spPr>
          <a:xfrm>
            <a:off x="8379905" y="2256265"/>
            <a:ext cx="3456711" cy="841859"/>
          </a:xfrm>
          <a:prstGeom prst="rect">
            <a:avLst/>
          </a:prstGeom>
          <a:noFill/>
        </p:spPr>
        <p:txBody>
          <a:bodyPr wrap="square" rtlCol="0" anchor="t" bIns="0" lIns="0" rIns="0" tIns="0"/>
          <a:lstStyle/>
          <a:p>
            <a:pPr algn="l">
              <a:lnSpc>
                <a:spcPts val="2210"/>
              </a:lnSpc>
              <a:spcBef>
                <a:spcPts val="888"/>
              </a:spcBef>
              <a:buNone/>
            </a:pPr>
            <a:r>
              <a:rPr lang="en-US" sz="1594" spc="-31" kern="0" dirty="0" smtClean="0">
                <a:solidFill>
                  <a:srgbClr val="000000">
                    <a:alpha val="56000"/>
                  </a:srgbClr>
                </a:solidFill>
                <a:latin typeface="Inter" pitchFamily="34" charset="0"/>
                <a:ea typeface="Inter" pitchFamily="34" charset="-122"/>
                <a:cs typeface="Inter" pitchFamily="34" charset="-120"/>
              </a:rPr>
              <a:t>- Strategic safety stocks - Die banking at OSAT - VMI/consignment with distributors</a:t>
            </a:r>
            <a:endParaRPr lang="en-US" dirty="0"/>
          </a:p>
        </p:txBody>
      </p:sp>
      <p:sp>
        <p:nvSpPr>
          <p:cNvPr id="12" name="Object 11"/>
          <p:cNvSpPr/>
          <p:nvPr/>
        </p:nvSpPr>
        <p:spPr>
          <a:xfrm>
            <a:off x="476131" y="3889990"/>
            <a:ext cx="5523119" cy="2109260"/>
          </a:xfrm>
          <a:prstGeom prst="rect">
            <a:avLst/>
          </a:prstGeom>
          <a:solidFill>
            <a:srgbClr val="fd864d"/>
          </a:solidFill>
        </p:spPr>
      </p:sp>
      <p:sp>
        <p:nvSpPr>
          <p:cNvPr id="13" name="Object 12"/>
          <p:cNvSpPr/>
          <p:nvPr/>
        </p:nvSpPr>
        <p:spPr>
          <a:xfrm>
            <a:off x="761810" y="4119624"/>
            <a:ext cx="5551687" cy="321388"/>
          </a:xfrm>
          <a:prstGeom prst="rect">
            <a:avLst/>
          </a:prstGeom>
          <a:noFill/>
        </p:spPr>
        <p:txBody>
          <a:bodyPr wrap="square" rtlCol="0" anchor="t" bIns="0" lIns="0" rIns="0" tIns="0"/>
          <a:lstStyle/>
          <a:p>
            <a:pPr algn="l">
              <a:lnSpc>
                <a:spcPts val="2532"/>
              </a:lnSpc>
              <a:buNone/>
            </a:pPr>
            <a:r>
              <a:rPr lang="en-US" b="1" sz="2167" spc="-130" kern="0" dirty="0" smtClean="0">
                <a:solidFill>
                  <a:srgbClr val="333333"/>
                </a:solidFill>
                <a:latin typeface="Inter" pitchFamily="34" charset="0"/>
                <a:ea typeface="Inter" pitchFamily="34" charset="-122"/>
                <a:cs typeface="Inter" pitchFamily="34" charset="-120"/>
              </a:rPr>
              <a:t>Commercial Agreements</a:t>
            </a:r>
            <a:endParaRPr lang="en-US" dirty="0"/>
          </a:p>
        </p:txBody>
      </p:sp>
      <p:sp>
        <p:nvSpPr>
          <p:cNvPr id="14" name="Object 13"/>
          <p:cNvSpPr/>
          <p:nvPr/>
        </p:nvSpPr>
        <p:spPr>
          <a:xfrm>
            <a:off x="761810" y="4555978"/>
            <a:ext cx="5551687" cy="561239"/>
          </a:xfrm>
          <a:prstGeom prst="rect">
            <a:avLst/>
          </a:prstGeom>
          <a:noFill/>
        </p:spPr>
        <p:txBody>
          <a:bodyPr wrap="square" rtlCol="0" anchor="t" bIns="0" lIns="0" rIns="0" tIns="0"/>
          <a:lstStyle/>
          <a:p>
            <a:pPr algn="l">
              <a:lnSpc>
                <a:spcPts val="2210"/>
              </a:lnSpc>
              <a:spcBef>
                <a:spcPts val="888"/>
              </a:spcBef>
              <a:buNone/>
            </a:pPr>
            <a:r>
              <a:rPr lang="en-US" sz="1594" spc="-31" kern="0" dirty="0" smtClean="0">
                <a:solidFill>
                  <a:srgbClr val="000000">
                    <a:alpha val="56000"/>
                  </a:srgbClr>
                </a:solidFill>
                <a:latin typeface="Inter" pitchFamily="34" charset="0"/>
                <a:ea typeface="Inter" pitchFamily="34" charset="-122"/>
                <a:cs typeface="Inter" pitchFamily="34" charset="-120"/>
              </a:rPr>
              <a:t>- LTAs with CTB clauses - Capacity reservations; prepaid wafers</a:t>
            </a:r>
            <a:endParaRPr lang="en-US" dirty="0"/>
          </a:p>
        </p:txBody>
      </p:sp>
      <p:sp>
        <p:nvSpPr>
          <p:cNvPr id="15" name="Object 14"/>
          <p:cNvSpPr/>
          <p:nvPr/>
        </p:nvSpPr>
        <p:spPr>
          <a:xfrm>
            <a:off x="6189702" y="3889990"/>
            <a:ext cx="5523119" cy="2109260"/>
          </a:xfrm>
          <a:prstGeom prst="rect">
            <a:avLst/>
          </a:prstGeom>
          <a:solidFill>
            <a:srgbClr val="ff8000"/>
          </a:solidFill>
        </p:spPr>
      </p:sp>
      <p:sp>
        <p:nvSpPr>
          <p:cNvPr id="16" name="Object 15"/>
          <p:cNvSpPr/>
          <p:nvPr/>
        </p:nvSpPr>
        <p:spPr>
          <a:xfrm>
            <a:off x="6475381" y="4119624"/>
            <a:ext cx="5551687" cy="321388"/>
          </a:xfrm>
          <a:prstGeom prst="rect">
            <a:avLst/>
          </a:prstGeom>
          <a:noFill/>
        </p:spPr>
        <p:txBody>
          <a:bodyPr wrap="square" rtlCol="0" anchor="t" bIns="0" lIns="0" rIns="0" tIns="0"/>
          <a:lstStyle/>
          <a:p>
            <a:pPr algn="l">
              <a:lnSpc>
                <a:spcPts val="2532"/>
              </a:lnSpc>
              <a:buNone/>
            </a:pPr>
            <a:r>
              <a:rPr lang="en-US" b="1" sz="2167" spc="-130" kern="0" dirty="0" smtClean="0">
                <a:solidFill>
                  <a:srgbClr val="333333"/>
                </a:solidFill>
                <a:latin typeface="Inter" pitchFamily="34" charset="0"/>
                <a:ea typeface="Inter" pitchFamily="34" charset="-122"/>
                <a:cs typeface="Inter" pitchFamily="34" charset="-120"/>
              </a:rPr>
              <a:t>Demand Shaping</a:t>
            </a:r>
            <a:endParaRPr lang="en-US" dirty="0"/>
          </a:p>
        </p:txBody>
      </p:sp>
      <p:sp>
        <p:nvSpPr>
          <p:cNvPr id="17" name="Object 16"/>
          <p:cNvSpPr/>
          <p:nvPr/>
        </p:nvSpPr>
        <p:spPr>
          <a:xfrm>
            <a:off x="6475381" y="4555978"/>
            <a:ext cx="5551687" cy="561239"/>
          </a:xfrm>
          <a:prstGeom prst="rect">
            <a:avLst/>
          </a:prstGeom>
          <a:noFill/>
        </p:spPr>
        <p:txBody>
          <a:bodyPr wrap="square" rtlCol="0" anchor="t" bIns="0" lIns="0" rIns="0" tIns="0"/>
          <a:lstStyle/>
          <a:p>
            <a:pPr algn="l">
              <a:lnSpc>
                <a:spcPts val="2210"/>
              </a:lnSpc>
              <a:spcBef>
                <a:spcPts val="888"/>
              </a:spcBef>
              <a:buNone/>
            </a:pPr>
            <a:r>
              <a:rPr lang="en-US" sz="1594" spc="-31" kern="0" dirty="0" smtClean="0">
                <a:solidFill>
                  <a:srgbClr val="000000">
                    <a:alpha val="56000"/>
                  </a:srgbClr>
                </a:solidFill>
                <a:latin typeface="Inter" pitchFamily="34" charset="0"/>
                <a:ea typeface="Inter" pitchFamily="34" charset="-122"/>
                <a:cs typeface="Inter" pitchFamily="34" charset="-120"/>
              </a:rPr>
              <a:t>- SKU rationalization - Feature de-optioning - Build-ahead critical subassemblies</a:t>
            </a:r>
            <a:endParaRPr lang="en-US" dirty="0"/>
          </a:p>
        </p:txBody>
      </p:sp>
      <p:sp>
        <p:nvSpPr>
          <p:cNvPr id="18" name="Object 17"/>
          <p:cNvSpPr/>
          <p:nvPr/>
        </p:nvSpPr>
        <p:spPr>
          <a:xfrm>
            <a:off x="11874706" y="6497898"/>
            <a:ext cx="123794" cy="237669"/>
          </a:xfrm>
          <a:prstGeom prst="rect">
            <a:avLst/>
          </a:prstGeom>
          <a:noFill/>
        </p:spPr>
      </p:sp>
      <p:sp>
        <p:nvSpPr>
          <p:cNvPr id="25" name="Slide Number Placeholder 24"/>
          <p:cNvSpPr>
            <a:spLocks noGrp="1"/>
          </p:cNvSpPr>
          <p:nvPr>
            <p:ph type="sldNum" sz="quarter" idx="4294967295"/>
          </p:nvPr>
        </p:nvSpPr>
        <p:spPr>
          <a:xfrm>
            <a:off x="11826240" y="6515100"/>
            <a:ext cx="800000" cy="300000"/>
          </a:xfrm>
          <a:prstGeom prst="rect">
            <a:avLst/>
          </a:prstGeom>
          <a:extLst>
            <a:ext uri="{C572A759-6A51-4108-AA02-DFA0A04FC94B}">
              <ma14:wrappingTextBoxFlag xmlns:ma14="http://schemas.microsoft.com/office/mac/drawingml/2011/main" val="0"/>
            </a:ext>
          </a:extLst>
        </p:spPr>
        <p:txBody>
          <a:bodyPr/>
          <a:lstStyle>
            <a:lvl1pPr>
              <a:defRPr sz="1100"/>
            </a:lvl1pPr>
          </a:lstStyle>
          <a:p>
            <a:fld id="{F7021451-1387-4CA6-816F-3879F97B5CBC}" type="slidenum">
              <a:rPr lang="en-US" smtClean="0"/>
              <a:t/>
            </a:fld>
            <a:endParaRPr lang="en-US"/>
          </a:p>
        </p:txBody>
      </p:sp>
    </p:spTree>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solidFill>
          <a:srgbClr val="222222"/>
        </a:solidFill>
        <a:effectLst/>
      </p:bgPr>
    </p:bg>
    <p:spTree>
      <p:nvGrpSpPr>
        <p:cNvPr id="1" name=""/>
        <p:cNvGrpSpPr/>
        <p:nvPr/>
      </p:nvGrpSpPr>
      <p:grpSpPr>
        <a:xfrm>
          <a:off x="0" y="0"/>
          <a:ext cx="0" cy="0"/>
          <a:chOff x="0" y="0"/>
          <a:chExt cx="0" cy="0"/>
        </a:xfrm>
      </p:grpSpPr>
      <p:sp>
        <p:nvSpPr>
          <p:cNvPr id="2" name="Object 1"/>
          <p:cNvSpPr/>
          <p:nvPr/>
        </p:nvSpPr>
        <p:spPr>
          <a:xfrm>
            <a:off x="0" y="379020"/>
            <a:ext cx="12188952" cy="556081"/>
          </a:xfrm>
          <a:prstGeom prst="rect">
            <a:avLst/>
          </a:prstGeom>
          <a:noFill/>
        </p:spPr>
        <p:txBody>
          <a:bodyPr wrap="square" rtlCol="0" anchor="t" bIns="0" lIns="0" rIns="0" tIns="0"/>
          <a:lstStyle/>
          <a:p>
            <a:pPr algn="ctr">
              <a:lnSpc>
                <a:spcPts val="4380"/>
              </a:lnSpc>
              <a:buNone/>
            </a:pPr>
            <a:r>
              <a:rPr lang="en-US" b="1" sz="3750" spc="-225" kern="0" dirty="0" smtClean="0">
                <a:solidFill>
                  <a:srgbClr val="ffffff"/>
                </a:solidFill>
                <a:latin typeface="Inter" pitchFamily="34" charset="0"/>
                <a:ea typeface="Inter" pitchFamily="34" charset="-122"/>
                <a:cs typeface="Inter" pitchFamily="34" charset="-120"/>
              </a:rPr>
              <a:t>Policy Response and Incentives</a:t>
            </a:r>
            <a:endParaRPr lang="en-US" dirty="0"/>
          </a:p>
        </p:txBody>
      </p:sp>
      <p:sp>
        <p:nvSpPr>
          <p:cNvPr id="3" name="Object 2"/>
          <p:cNvSpPr/>
          <p:nvPr/>
        </p:nvSpPr>
        <p:spPr>
          <a:xfrm>
            <a:off x="952262" y="1616564"/>
            <a:ext cx="5446938" cy="4353722"/>
          </a:xfrm>
          <a:prstGeom prst="rect">
            <a:avLst/>
          </a:prstGeom>
          <a:noFill/>
        </p:spPr>
        <p:txBody>
          <a:bodyPr wrap="square" rtlCol="0" anchor="t" bIns="0" lIns="0" rIns="0" tIns="0"/>
          <a:lstStyle/>
          <a:p>
            <a:pPr algn="l" marL="242900" indent="-242900">
              <a:lnSpc>
                <a:spcPts val="2681"/>
              </a:lnSpc>
              <a:buSzPct val="100000"/>
              <a:buChar char="•"/>
            </a:pPr>
            <a:r>
              <a:rPr lang="en-US" b="1" sz="2295" spc="-138" kern="0" dirty="0" smtClean="0">
                <a:solidFill>
                  <a:srgbClr val="ffffff"/>
                </a:solidFill>
                <a:latin typeface="Inter" pitchFamily="34" charset="0"/>
                <a:ea typeface="Inter" pitchFamily="34" charset="-122"/>
                <a:cs typeface="Inter" pitchFamily="34" charset="-120"/>
              </a:rPr>
              <a:t>United States: CHIPS and Science Act (2022)</a:t>
            </a:r>
          </a:p>
          <a:p>
            <a:pPr algn="l" lvl="1">
              <a:lnSpc>
                <a:spcPts val="2034"/>
              </a:lnSpc>
              <a:spcBef>
                <a:spcPts val="273"/>
              </a:spcBef>
              <a:buNone/>
            </a:pPr>
            <a:r>
              <a:rPr lang="en-US" sz="1466" spc="-29" kern="0" dirty="0" smtClean="0">
                <a:solidFill>
                  <a:srgbClr val="ffffff">
                    <a:alpha val="80000"/>
                  </a:srgbClr>
                </a:solidFill>
                <a:latin typeface="Inter" pitchFamily="34" charset="0"/>
                <a:ea typeface="Inter" pitchFamily="34" charset="-122"/>
                <a:cs typeface="Inter" pitchFamily="34" charset="-120"/>
              </a:rPr>
              <a:t>Grants and tax credits for manufacturing incentives, R&amp;D, and workforce development; funding for new logic and memory fabs, as well as supplier ecosystems</a:t>
            </a:r>
          </a:p>
          <a:p>
            <a:pPr algn="l" marL="242900" indent="-242900">
              <a:lnSpc>
                <a:spcPts val="2681"/>
              </a:lnSpc>
              <a:spcBef>
                <a:spcPts val="2171"/>
              </a:spcBef>
              <a:buSzPct val="100000"/>
              <a:buChar char="•"/>
            </a:pPr>
            <a:r>
              <a:rPr lang="en-US" b="1" sz="2295" spc="-138" kern="0" dirty="0" smtClean="0">
                <a:solidFill>
                  <a:srgbClr val="ffffff"/>
                </a:solidFill>
                <a:latin typeface="Inter" pitchFamily="34" charset="0"/>
                <a:ea typeface="Inter" pitchFamily="34" charset="-122"/>
                <a:cs typeface="Inter" pitchFamily="34" charset="-120"/>
              </a:rPr>
              <a:t>European Union: EU Chips Act (2023)</a:t>
            </a:r>
          </a:p>
          <a:p>
            <a:pPr algn="l" lvl="1">
              <a:lnSpc>
                <a:spcPts val="2034"/>
              </a:lnSpc>
              <a:spcBef>
                <a:spcPts val="273"/>
              </a:spcBef>
              <a:buNone/>
            </a:pPr>
            <a:r>
              <a:rPr lang="en-US" sz="1466" spc="-29" kern="0" dirty="0" smtClean="0">
                <a:solidFill>
                  <a:srgbClr val="ffffff">
                    <a:alpha val="80000"/>
                  </a:srgbClr>
                </a:solidFill>
                <a:latin typeface="Inter" pitchFamily="34" charset="0"/>
                <a:ea typeface="Inter" pitchFamily="34" charset="-122"/>
                <a:cs typeface="Inter" pitchFamily="34" charset="-120"/>
              </a:rPr>
              <a:t>State aid for 'first-of-a-kind' fabs, design platform support, and crisis monitoring mechanism to coordinate semiconductor supply and demand</a:t>
            </a:r>
          </a:p>
          <a:p>
            <a:pPr algn="l" marL="242900" indent="-242900">
              <a:lnSpc>
                <a:spcPts val="2681"/>
              </a:lnSpc>
              <a:spcBef>
                <a:spcPts val="2171"/>
              </a:spcBef>
              <a:buSzPct val="100000"/>
              <a:buChar char="•"/>
            </a:pPr>
            <a:r>
              <a:rPr lang="en-US" b="1" sz="2295" spc="-138" kern="0" dirty="0" smtClean="0">
                <a:solidFill>
                  <a:srgbClr val="ffffff"/>
                </a:solidFill>
                <a:latin typeface="Inter" pitchFamily="34" charset="0"/>
                <a:ea typeface="Inter" pitchFamily="34" charset="-122"/>
                <a:cs typeface="Inter" pitchFamily="34" charset="-120"/>
              </a:rPr>
              <a:t>Japan: METI Subsidies</a:t>
            </a:r>
          </a:p>
          <a:p>
            <a:pPr algn="l" lvl="1">
              <a:lnSpc>
                <a:spcPts val="2034"/>
              </a:lnSpc>
              <a:spcBef>
                <a:spcPts val="273"/>
              </a:spcBef>
              <a:buNone/>
            </a:pPr>
            <a:r>
              <a:rPr lang="en-US" sz="1466" spc="-29" kern="0" dirty="0" smtClean="0">
                <a:solidFill>
                  <a:srgbClr val="ffffff">
                    <a:alpha val="80000"/>
                  </a:srgbClr>
                </a:solidFill>
                <a:latin typeface="Inter" pitchFamily="34" charset="0"/>
                <a:ea typeface="Inter" pitchFamily="34" charset="-122"/>
                <a:cs typeface="Inter" pitchFamily="34" charset="-120"/>
              </a:rPr>
              <a:t>Strategic focus on building resilience and advanced-packaging capabilities, including support for TSMC's Kumamoto fab and memory/specialty processes</a:t>
            </a:r>
            <a:endParaRPr lang="en-US" dirty="0"/>
          </a:p>
        </p:txBody>
      </p:sp>
      <p:sp>
        <p:nvSpPr>
          <p:cNvPr id="4" name="Object 3"/>
          <p:cNvSpPr/>
          <p:nvPr/>
        </p:nvSpPr>
        <p:spPr>
          <a:xfrm>
            <a:off x="6284928" y="1616564"/>
            <a:ext cx="5446938" cy="3755185"/>
          </a:xfrm>
          <a:prstGeom prst="rect">
            <a:avLst/>
          </a:prstGeom>
          <a:noFill/>
        </p:spPr>
        <p:txBody>
          <a:bodyPr wrap="square" rtlCol="0" anchor="t" bIns="0" lIns="0" rIns="0" tIns="0"/>
          <a:lstStyle/>
          <a:p>
            <a:pPr algn="l" marL="242900" indent="-242900">
              <a:lnSpc>
                <a:spcPts val="2681"/>
              </a:lnSpc>
              <a:buSzPct val="100000"/>
              <a:buChar char="•"/>
            </a:pPr>
            <a:r>
              <a:rPr lang="en-US" b="1" sz="2295" spc="-138" kern="0" dirty="0" smtClean="0">
                <a:solidFill>
                  <a:srgbClr val="ffffff"/>
                </a:solidFill>
                <a:latin typeface="Inter" pitchFamily="34" charset="0"/>
                <a:ea typeface="Inter" pitchFamily="34" charset="-122"/>
                <a:cs typeface="Inter" pitchFamily="34" charset="-120"/>
              </a:rPr>
              <a:t>South Korea: K-CHIPS</a:t>
            </a:r>
          </a:p>
          <a:p>
            <a:pPr algn="l" lvl="1">
              <a:lnSpc>
                <a:spcPts val="2034"/>
              </a:lnSpc>
              <a:spcBef>
                <a:spcPts val="273"/>
              </a:spcBef>
              <a:buNone/>
            </a:pPr>
            <a:r>
              <a:rPr lang="en-US" sz="1466" spc="-29" kern="0" dirty="0" smtClean="0">
                <a:solidFill>
                  <a:srgbClr val="ffffff">
                    <a:alpha val="80000"/>
                  </a:srgbClr>
                </a:solidFill>
                <a:latin typeface="Inter" pitchFamily="34" charset="0"/>
                <a:ea typeface="Inter" pitchFamily="34" charset="-122"/>
                <a:cs typeface="Inter" pitchFamily="34" charset="-120"/>
              </a:rPr>
              <a:t>Tax incentives and cluster expansion programs to scale both memory and logic manufacturing capabilities</a:t>
            </a:r>
          </a:p>
          <a:p>
            <a:pPr algn="l" marL="242900" indent="-242900">
              <a:lnSpc>
                <a:spcPts val="2681"/>
              </a:lnSpc>
              <a:spcBef>
                <a:spcPts val="2171"/>
              </a:spcBef>
              <a:buSzPct val="100000"/>
              <a:buChar char="•"/>
            </a:pPr>
            <a:r>
              <a:rPr lang="en-US" b="1" sz="2295" spc="-138" kern="0" dirty="0" smtClean="0">
                <a:solidFill>
                  <a:srgbClr val="ffffff"/>
                </a:solidFill>
                <a:latin typeface="Inter" pitchFamily="34" charset="0"/>
                <a:ea typeface="Inter" pitchFamily="34" charset="-122"/>
                <a:cs typeface="Inter" pitchFamily="34" charset="-120"/>
              </a:rPr>
              <a:t>India: Semicon India</a:t>
            </a:r>
          </a:p>
          <a:p>
            <a:pPr algn="l" lvl="1">
              <a:lnSpc>
                <a:spcPts val="2034"/>
              </a:lnSpc>
              <a:spcBef>
                <a:spcPts val="273"/>
              </a:spcBef>
              <a:buNone/>
            </a:pPr>
            <a:r>
              <a:rPr lang="en-US" sz="1466" spc="-29" kern="0" dirty="0" smtClean="0">
                <a:solidFill>
                  <a:srgbClr val="ffffff">
                    <a:alpha val="80000"/>
                  </a:srgbClr>
                </a:solidFill>
                <a:latin typeface="Inter" pitchFamily="34" charset="0"/>
                <a:ea typeface="Inter" pitchFamily="34" charset="-122"/>
                <a:cs typeface="Inter" pitchFamily="34" charset="-120"/>
              </a:rPr>
              <a:t>Incentives to attract greenfield manufacturing and ATMP (Assembly, Test, Mark, and Pack) facilities, strengthening the domestic semiconductor ecosystem</a:t>
            </a:r>
          </a:p>
          <a:p>
            <a:pPr algn="l" marL="242900" indent="-242900">
              <a:lnSpc>
                <a:spcPts val="2681"/>
              </a:lnSpc>
              <a:spcBef>
                <a:spcPts val="2171"/>
              </a:spcBef>
              <a:buSzPct val="100000"/>
              <a:buChar char="•"/>
            </a:pPr>
            <a:r>
              <a:rPr lang="en-US" b="1" sz="2295" spc="-138" kern="0" dirty="0" smtClean="0">
                <a:solidFill>
                  <a:srgbClr val="ffffff"/>
                </a:solidFill>
                <a:latin typeface="Inter" pitchFamily="34" charset="0"/>
                <a:ea typeface="Inter" pitchFamily="34" charset="-122"/>
                <a:cs typeface="Inter" pitchFamily="34" charset="-120"/>
              </a:rPr>
              <a:t>China: National 'Big Fund' (Phase II)</a:t>
            </a:r>
          </a:p>
          <a:p>
            <a:pPr algn="l" lvl="1">
              <a:lnSpc>
                <a:spcPts val="2034"/>
              </a:lnSpc>
              <a:spcBef>
                <a:spcPts val="273"/>
              </a:spcBef>
              <a:buNone/>
            </a:pPr>
            <a:r>
              <a:rPr lang="en-US" sz="1466" spc="-29" kern="0" dirty="0" smtClean="0">
                <a:solidFill>
                  <a:srgbClr val="ffffff">
                    <a:alpha val="80000"/>
                  </a:srgbClr>
                </a:solidFill>
                <a:latin typeface="Inter" pitchFamily="34" charset="0"/>
                <a:ea typeface="Inter" pitchFamily="34" charset="-122"/>
                <a:cs typeface="Inter" pitchFamily="34" charset="-120"/>
              </a:rPr>
              <a:t>Continued focus on domestic capacity build-up, particularly in mature nodes, despite headwinds from export control policies</a:t>
            </a:r>
            <a:endParaRPr lang="en-US" dirty="0"/>
          </a:p>
        </p:txBody>
      </p:sp>
      <p:sp>
        <p:nvSpPr>
          <p:cNvPr id="5" name="Object 4"/>
          <p:cNvSpPr/>
          <p:nvPr/>
        </p:nvSpPr>
        <p:spPr>
          <a:xfrm>
            <a:off x="11865183" y="6497898"/>
            <a:ext cx="133317" cy="237669"/>
          </a:xfrm>
          <a:prstGeom prst="rect">
            <a:avLst/>
          </a:prstGeom>
          <a:noFill/>
        </p:spPr>
      </p:sp>
      <p:sp>
        <p:nvSpPr>
          <p:cNvPr id="25" name="Slide Number Placeholder 24"/>
          <p:cNvSpPr>
            <a:spLocks noGrp="1"/>
          </p:cNvSpPr>
          <p:nvPr>
            <p:ph type="sldNum" sz="quarter" idx="4294967295"/>
          </p:nvPr>
        </p:nvSpPr>
        <p:spPr>
          <a:xfrm>
            <a:off x="11826240" y="6515100"/>
            <a:ext cx="800000" cy="300000"/>
          </a:xfrm>
          <a:prstGeom prst="rect">
            <a:avLst/>
          </a:prstGeom>
          <a:extLst>
            <a:ext uri="{C572A759-6A51-4108-AA02-DFA0A04FC94B}">
              <ma14:wrappingTextBoxFlag xmlns:ma14="http://schemas.microsoft.com/office/mac/drawingml/2011/main" val="0"/>
            </a:ext>
          </a:extLst>
        </p:spPr>
        <p:txBody>
          <a:bodyPr/>
          <a:lstStyle>
            <a:lvl1pPr>
              <a:defRPr sz="1100"/>
            </a:lvl1pPr>
          </a:lstStyle>
          <a:p>
            <a:fld id="{F7021451-1387-4CA6-816F-3879F97B5CBC}" type="slidenum">
              <a:rPr lang="en-US" smtClean="0"/>
              <a:t/>
            </a:fld>
            <a:endParaRPr lang="en-US"/>
          </a:p>
        </p:txBody>
      </p:sp>
    </p:spTree>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solidFill>
          <a:srgbClr val="000000"/>
        </a:solidFill>
        <a:effectLst/>
      </p:bgPr>
    </p:bg>
    <p:spTree>
      <p:nvGrpSpPr>
        <p:cNvPr id="1" name=""/>
        <p:cNvGrpSpPr/>
        <p:nvPr/>
      </p:nvGrpSpPr>
      <p:grpSpPr>
        <a:xfrm>
          <a:off x="0" y="0"/>
          <a:ext cx="0" cy="0"/>
          <a:chOff x="0" y="0"/>
          <a:chExt cx="0" cy="0"/>
        </a:xfrm>
      </p:grpSpPr>
      <p:sp>
        <p:nvSpPr>
          <p:cNvPr id="2" name="Object 1"/>
          <p:cNvSpPr/>
          <p:nvPr/>
        </p:nvSpPr>
        <p:spPr>
          <a:xfrm>
            <a:off x="0" y="379020"/>
            <a:ext cx="12188952" cy="556081"/>
          </a:xfrm>
          <a:prstGeom prst="rect">
            <a:avLst/>
          </a:prstGeom>
          <a:noFill/>
        </p:spPr>
        <p:txBody>
          <a:bodyPr wrap="square" rtlCol="0" anchor="t" bIns="0" lIns="0" rIns="0" tIns="0"/>
          <a:lstStyle/>
          <a:p>
            <a:pPr algn="ctr">
              <a:lnSpc>
                <a:spcPts val="4380"/>
              </a:lnSpc>
              <a:buNone/>
            </a:pPr>
            <a:r>
              <a:rPr lang="en-US" b="1" sz="3750" spc="-225" kern="0" dirty="0" smtClean="0">
                <a:solidFill>
                  <a:srgbClr val="ffffff"/>
                </a:solidFill>
                <a:latin typeface="Inter" pitchFamily="34" charset="0"/>
                <a:ea typeface="Inter" pitchFamily="34" charset="-122"/>
                <a:cs typeface="Inter" pitchFamily="34" charset="-120"/>
              </a:rPr>
              <a:t>Risk Heatmap</a:t>
            </a:r>
            <a:endParaRPr lang="en-US" dirty="0"/>
          </a:p>
        </p:txBody>
      </p:sp>
      <p:pic>
        <p:nvPicPr>
          <p:cNvPr id="3" name="Object 2" descr="">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2100880" y="3207831"/>
            <a:ext cx="1161759" cy="1180805"/>
          </a:xfrm>
          <a:prstGeom prst="rect">
            <a:avLst/>
          </a:prstGeom>
        </p:spPr>
      </p:pic>
      <p:pic>
        <p:nvPicPr>
          <p:cNvPr id="4" name="Object 3" descr="">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49811" y="2663952"/>
            <a:ext cx="2266383" cy="2266383"/>
          </a:xfrm>
          <a:prstGeom prst="rect">
            <a:avLst/>
          </a:prstGeom>
        </p:spPr>
      </p:pic>
      <p:pic>
        <p:nvPicPr>
          <p:cNvPr id="5" name="Object 4" descr="">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98633" y="2100285"/>
            <a:ext cx="3371007" cy="3390052"/>
          </a:xfrm>
          <a:prstGeom prst="rect">
            <a:avLst/>
          </a:prstGeom>
        </p:spPr>
      </p:pic>
      <p:pic>
        <p:nvPicPr>
          <p:cNvPr id="6" name="Object 5" descr="">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47563" y="1561710"/>
            <a:ext cx="4475631" cy="4475631"/>
          </a:xfrm>
          <a:prstGeom prst="rect">
            <a:avLst/>
          </a:prstGeom>
        </p:spPr>
      </p:pic>
      <p:pic>
        <p:nvPicPr>
          <p:cNvPr id="7" name="Object 6" descr="">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989631" y="2399701"/>
            <a:ext cx="4313746" cy="1314121"/>
          </a:xfrm>
          <a:prstGeom prst="rect">
            <a:avLst/>
          </a:prstGeom>
        </p:spPr>
      </p:pic>
      <p:pic>
        <p:nvPicPr>
          <p:cNvPr id="8" name="Object 7" descr="">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942018" y="3635927"/>
            <a:ext cx="133317" cy="133317"/>
          </a:xfrm>
          <a:prstGeom prst="rect">
            <a:avLst/>
          </a:prstGeom>
        </p:spPr>
      </p:pic>
      <p:pic>
        <p:nvPicPr>
          <p:cNvPr id="9" name="Object 8" descr="">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550790" y="3437952"/>
            <a:ext cx="2713946" cy="295201"/>
          </a:xfrm>
          <a:prstGeom prst="rect">
            <a:avLst/>
          </a:prstGeom>
        </p:spPr>
      </p:pic>
      <p:pic>
        <p:nvPicPr>
          <p:cNvPr id="10" name="Object 9" descr="">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3503177" y="3647830"/>
            <a:ext cx="133317" cy="133317"/>
          </a:xfrm>
          <a:prstGeom prst="rect">
            <a:avLst/>
          </a:prstGeom>
        </p:spPr>
      </p:pic>
      <p:pic>
        <p:nvPicPr>
          <p:cNvPr id="11" name="Object 10" descr="">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4096157" y="3948649"/>
            <a:ext cx="2218770" cy="285679"/>
          </a:xfrm>
          <a:prstGeom prst="rect">
            <a:avLst/>
          </a:prstGeom>
        </p:spPr>
      </p:pic>
      <p:pic>
        <p:nvPicPr>
          <p:cNvPr id="12" name="Object 11" descr="">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4048544" y="3901036"/>
            <a:ext cx="133317" cy="133317"/>
          </a:xfrm>
          <a:prstGeom prst="rect">
            <a:avLst/>
          </a:prstGeom>
        </p:spPr>
      </p:pic>
      <p:pic>
        <p:nvPicPr>
          <p:cNvPr id="13" name="Object 12" descr="">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4564382" y="4381070"/>
            <a:ext cx="2856786" cy="923694"/>
          </a:xfrm>
          <a:prstGeom prst="rect">
            <a:avLst/>
          </a:prstGeom>
        </p:spPr>
      </p:pic>
      <p:pic>
        <p:nvPicPr>
          <p:cNvPr id="14" name="Object 13" descr="">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4516769" y="4333457"/>
            <a:ext cx="133317" cy="133317"/>
          </a:xfrm>
          <a:prstGeom prst="rect">
            <a:avLst/>
          </a:prstGeom>
        </p:spPr>
      </p:pic>
      <p:sp>
        <p:nvSpPr>
          <p:cNvPr id="15" name="Object 14"/>
          <p:cNvSpPr/>
          <p:nvPr/>
        </p:nvSpPr>
        <p:spPr>
          <a:xfrm>
            <a:off x="6513471" y="1767438"/>
            <a:ext cx="4252802" cy="266931"/>
          </a:xfrm>
          <a:prstGeom prst="rect">
            <a:avLst/>
          </a:prstGeom>
          <a:noFill/>
        </p:spPr>
        <p:txBody>
          <a:bodyPr wrap="square" rtlCol="0" anchor="t" bIns="0" lIns="0" rIns="0" tIns="0"/>
          <a:lstStyle/>
          <a:p>
            <a:pPr algn="l">
              <a:lnSpc>
                <a:spcPts val="2102"/>
              </a:lnSpc>
              <a:buNone/>
            </a:pPr>
            <a:r>
              <a:rPr lang="en-US" b="1" sz="1800" spc="-108" kern="0" dirty="0" smtClean="0">
                <a:solidFill>
                  <a:srgbClr val="ffffff"/>
                </a:solidFill>
                <a:latin typeface="Inter" pitchFamily="34" charset="0"/>
                <a:ea typeface="Inter" pitchFamily="34" charset="-122"/>
                <a:cs typeface="Inter" pitchFamily="34" charset="-120"/>
              </a:rPr>
              <a:t>Single-sourced MCU</a:t>
            </a:r>
            <a:endParaRPr lang="en-US" dirty="0"/>
          </a:p>
        </p:txBody>
      </p:sp>
      <p:sp>
        <p:nvSpPr>
          <p:cNvPr id="16" name="Object 15"/>
          <p:cNvSpPr/>
          <p:nvPr/>
        </p:nvSpPr>
        <p:spPr>
          <a:xfrm>
            <a:off x="6513471" y="2111542"/>
            <a:ext cx="4252802" cy="264153"/>
          </a:xfrm>
          <a:prstGeom prst="rect">
            <a:avLst/>
          </a:prstGeom>
          <a:noFill/>
        </p:spPr>
        <p:txBody>
          <a:bodyPr wrap="square" rtlCol="0" anchor="t" bIns="0" lIns="0" rIns="0" tIns="0"/>
          <a:lstStyle/>
          <a:p>
            <a:pPr algn="l">
              <a:lnSpc>
                <a:spcPts val="2081"/>
              </a:lnSpc>
              <a:spcBef>
                <a:spcPts val="596"/>
              </a:spcBef>
              <a:buNone/>
            </a:pPr>
            <a:r>
              <a:rPr lang="en-US" sz="1500" spc="-30" kern="0" dirty="0" smtClean="0">
                <a:solidFill>
                  <a:srgbClr val="ffffff">
                    <a:alpha val="80000"/>
                  </a:srgbClr>
                </a:solidFill>
                <a:latin typeface="Inter" pitchFamily="34" charset="0"/>
                <a:ea typeface="Inter" pitchFamily="34" charset="-122"/>
                <a:cs typeface="Inter" pitchFamily="34" charset="-120"/>
              </a:rPr>
              <a:t>12-18 month requalification; safety-critical</a:t>
            </a:r>
            <a:endParaRPr lang="en-US" dirty="0"/>
          </a:p>
        </p:txBody>
      </p:sp>
      <p:sp>
        <p:nvSpPr>
          <p:cNvPr id="17" name="Object 16"/>
          <p:cNvSpPr/>
          <p:nvPr/>
        </p:nvSpPr>
        <p:spPr>
          <a:xfrm>
            <a:off x="6337303" y="2957765"/>
            <a:ext cx="4263276" cy="266931"/>
          </a:xfrm>
          <a:prstGeom prst="rect">
            <a:avLst/>
          </a:prstGeom>
          <a:noFill/>
        </p:spPr>
        <p:txBody>
          <a:bodyPr wrap="square" rtlCol="0" anchor="t" bIns="0" lIns="0" rIns="0" tIns="0"/>
          <a:lstStyle/>
          <a:p>
            <a:pPr algn="l">
              <a:lnSpc>
                <a:spcPts val="2102"/>
              </a:lnSpc>
              <a:buNone/>
            </a:pPr>
            <a:r>
              <a:rPr lang="en-US" b="1" sz="1800" spc="-108" kern="0" dirty="0" smtClean="0">
                <a:solidFill>
                  <a:srgbClr val="ffffff"/>
                </a:solidFill>
                <a:latin typeface="Inter" pitchFamily="34" charset="0"/>
                <a:ea typeface="Inter" pitchFamily="34" charset="-122"/>
                <a:cs typeface="Inter" pitchFamily="34" charset="-120"/>
              </a:rPr>
              <a:t>OSAT Lockdown</a:t>
            </a:r>
            <a:endParaRPr lang="en-US" dirty="0"/>
          </a:p>
        </p:txBody>
      </p:sp>
      <p:sp>
        <p:nvSpPr>
          <p:cNvPr id="18" name="Object 17"/>
          <p:cNvSpPr/>
          <p:nvPr/>
        </p:nvSpPr>
        <p:spPr>
          <a:xfrm>
            <a:off x="6337303" y="3301869"/>
            <a:ext cx="4263276" cy="264153"/>
          </a:xfrm>
          <a:prstGeom prst="rect">
            <a:avLst/>
          </a:prstGeom>
          <a:noFill/>
        </p:spPr>
        <p:txBody>
          <a:bodyPr wrap="square" rtlCol="0" anchor="t" bIns="0" lIns="0" rIns="0" tIns="0"/>
          <a:lstStyle/>
          <a:p>
            <a:pPr algn="l">
              <a:lnSpc>
                <a:spcPts val="2081"/>
              </a:lnSpc>
              <a:spcBef>
                <a:spcPts val="596"/>
              </a:spcBef>
              <a:buNone/>
            </a:pPr>
            <a:r>
              <a:rPr lang="en-US" sz="1500" spc="-30" kern="0" dirty="0" smtClean="0">
                <a:solidFill>
                  <a:srgbClr val="ffffff">
                    <a:alpha val="80000"/>
                  </a:srgbClr>
                </a:solidFill>
                <a:latin typeface="Inter" pitchFamily="34" charset="0"/>
                <a:ea typeface="Inter" pitchFamily="34" charset="-122"/>
                <a:cs typeface="Inter" pitchFamily="34" charset="-120"/>
              </a:rPr>
              <a:t>Throughput shock across packages</a:t>
            </a:r>
            <a:endParaRPr lang="en-US" dirty="0"/>
          </a:p>
        </p:txBody>
      </p:sp>
      <p:sp>
        <p:nvSpPr>
          <p:cNvPr id="19" name="Object 18"/>
          <p:cNvSpPr/>
          <p:nvPr/>
        </p:nvSpPr>
        <p:spPr>
          <a:xfrm>
            <a:off x="6389677" y="4148092"/>
            <a:ext cx="4043304" cy="266931"/>
          </a:xfrm>
          <a:prstGeom prst="rect">
            <a:avLst/>
          </a:prstGeom>
          <a:noFill/>
        </p:spPr>
        <p:txBody>
          <a:bodyPr wrap="square" rtlCol="0" anchor="t" bIns="0" lIns="0" rIns="0" tIns="0"/>
          <a:lstStyle/>
          <a:p>
            <a:pPr algn="l">
              <a:lnSpc>
                <a:spcPts val="2102"/>
              </a:lnSpc>
              <a:buNone/>
            </a:pPr>
            <a:r>
              <a:rPr lang="en-US" b="1" sz="1800" spc="-108" kern="0" dirty="0" smtClean="0">
                <a:solidFill>
                  <a:srgbClr val="ffffff"/>
                </a:solidFill>
                <a:latin typeface="Inter" pitchFamily="34" charset="0"/>
                <a:ea typeface="Inter" pitchFamily="34" charset="-122"/>
                <a:cs typeface="Inter" pitchFamily="34" charset="-120"/>
              </a:rPr>
              <a:t>Export Controls</a:t>
            </a:r>
            <a:endParaRPr lang="en-US" dirty="0"/>
          </a:p>
        </p:txBody>
      </p:sp>
      <p:sp>
        <p:nvSpPr>
          <p:cNvPr id="20" name="Object 19"/>
          <p:cNvSpPr/>
          <p:nvPr/>
        </p:nvSpPr>
        <p:spPr>
          <a:xfrm>
            <a:off x="6389677" y="4492196"/>
            <a:ext cx="4043304" cy="264153"/>
          </a:xfrm>
          <a:prstGeom prst="rect">
            <a:avLst/>
          </a:prstGeom>
          <a:noFill/>
        </p:spPr>
        <p:txBody>
          <a:bodyPr wrap="square" rtlCol="0" anchor="t" bIns="0" lIns="0" rIns="0" tIns="0"/>
          <a:lstStyle/>
          <a:p>
            <a:pPr algn="l">
              <a:lnSpc>
                <a:spcPts val="2081"/>
              </a:lnSpc>
              <a:spcBef>
                <a:spcPts val="596"/>
              </a:spcBef>
              <a:buNone/>
            </a:pPr>
            <a:r>
              <a:rPr lang="en-US" sz="1500" spc="-30" kern="0" dirty="0" smtClean="0">
                <a:solidFill>
                  <a:srgbClr val="ffffff">
                    <a:alpha val="80000"/>
                  </a:srgbClr>
                </a:solidFill>
                <a:latin typeface="Inter" pitchFamily="34" charset="0"/>
                <a:ea typeface="Inter" pitchFamily="34" charset="-122"/>
                <a:cs typeface="Inter" pitchFamily="34" charset="-120"/>
              </a:rPr>
              <a:t>Sudden BOM redesign or supply rerouting</a:t>
            </a:r>
            <a:endParaRPr lang="en-US" dirty="0"/>
          </a:p>
        </p:txBody>
      </p:sp>
      <p:sp>
        <p:nvSpPr>
          <p:cNvPr id="21" name="Object 20"/>
          <p:cNvSpPr/>
          <p:nvPr/>
        </p:nvSpPr>
        <p:spPr>
          <a:xfrm>
            <a:off x="6637265" y="5338420"/>
            <a:ext cx="4106153" cy="266931"/>
          </a:xfrm>
          <a:prstGeom prst="rect">
            <a:avLst/>
          </a:prstGeom>
          <a:noFill/>
        </p:spPr>
        <p:txBody>
          <a:bodyPr wrap="square" rtlCol="0" anchor="t" bIns="0" lIns="0" rIns="0" tIns="0"/>
          <a:lstStyle/>
          <a:p>
            <a:pPr algn="l">
              <a:lnSpc>
                <a:spcPts val="2102"/>
              </a:lnSpc>
              <a:buNone/>
            </a:pPr>
            <a:r>
              <a:rPr lang="en-US" b="1" sz="1800" spc="-108" kern="0" dirty="0" smtClean="0">
                <a:solidFill>
                  <a:srgbClr val="ffffff"/>
                </a:solidFill>
                <a:latin typeface="Inter" pitchFamily="34" charset="0"/>
                <a:ea typeface="Inter" pitchFamily="34" charset="-122"/>
                <a:cs typeface="Inter" pitchFamily="34" charset="-120"/>
              </a:rPr>
              <a:t>8-inch Tool Scarcity</a:t>
            </a:r>
            <a:endParaRPr lang="en-US" dirty="0"/>
          </a:p>
        </p:txBody>
      </p:sp>
      <p:sp>
        <p:nvSpPr>
          <p:cNvPr id="22" name="Object 21"/>
          <p:cNvSpPr/>
          <p:nvPr/>
        </p:nvSpPr>
        <p:spPr>
          <a:xfrm>
            <a:off x="6637265" y="5682524"/>
            <a:ext cx="4106153" cy="264153"/>
          </a:xfrm>
          <a:prstGeom prst="rect">
            <a:avLst/>
          </a:prstGeom>
          <a:noFill/>
        </p:spPr>
        <p:txBody>
          <a:bodyPr wrap="square" rtlCol="0" anchor="t" bIns="0" lIns="0" rIns="0" tIns="0"/>
          <a:lstStyle/>
          <a:p>
            <a:pPr algn="l">
              <a:lnSpc>
                <a:spcPts val="2081"/>
              </a:lnSpc>
              <a:spcBef>
                <a:spcPts val="596"/>
              </a:spcBef>
              <a:buNone/>
            </a:pPr>
            <a:r>
              <a:rPr lang="en-US" sz="1500" spc="-30" kern="0" dirty="0" smtClean="0">
                <a:solidFill>
                  <a:srgbClr val="ffffff">
                    <a:alpha val="80000"/>
                  </a:srgbClr>
                </a:solidFill>
                <a:latin typeface="Inter" pitchFamily="34" charset="0"/>
                <a:ea typeface="Inter" pitchFamily="34" charset="-122"/>
                <a:cs typeface="Inter" pitchFamily="34" charset="-120"/>
              </a:rPr>
              <a:t>Prolonged mature-node constraints</a:t>
            </a:r>
            <a:endParaRPr lang="en-US" dirty="0"/>
          </a:p>
        </p:txBody>
      </p:sp>
      <p:sp>
        <p:nvSpPr>
          <p:cNvPr id="23" name="Object 22"/>
          <p:cNvSpPr/>
          <p:nvPr/>
        </p:nvSpPr>
        <p:spPr>
          <a:xfrm>
            <a:off x="11865183" y="6497898"/>
            <a:ext cx="133317" cy="237669"/>
          </a:xfrm>
          <a:prstGeom prst="rect">
            <a:avLst/>
          </a:prstGeom>
          <a:noFill/>
        </p:spPr>
      </p:sp>
      <p:sp>
        <p:nvSpPr>
          <p:cNvPr id="25" name="Slide Number Placeholder 24"/>
          <p:cNvSpPr>
            <a:spLocks noGrp="1"/>
          </p:cNvSpPr>
          <p:nvPr>
            <p:ph type="sldNum" sz="quarter" idx="4294967295"/>
          </p:nvPr>
        </p:nvSpPr>
        <p:spPr>
          <a:xfrm>
            <a:off x="11826240" y="6515100"/>
            <a:ext cx="800000" cy="300000"/>
          </a:xfrm>
          <a:prstGeom prst="rect">
            <a:avLst/>
          </a:prstGeom>
          <a:extLst>
            <a:ext uri="{C572A759-6A51-4108-AA02-DFA0A04FC94B}">
              <ma14:wrappingTextBoxFlag xmlns:ma14="http://schemas.microsoft.com/office/mac/drawingml/2011/main" val="0"/>
            </a:ext>
          </a:extLst>
        </p:spPr>
        <p:txBody>
          <a:bodyPr/>
          <a:lstStyle>
            <a:lvl1pPr>
              <a:defRPr sz="1100"/>
            </a:lvl1pPr>
          </a:lstStyle>
          <a:p>
            <a:fld id="{F7021451-1387-4CA6-816F-3879F97B5CBC}" type="slidenum">
              <a:rPr lang="en-US" smtClean="0"/>
              <a:t/>
            </a:fld>
            <a:endParaRPr lang="en-US"/>
          </a:p>
        </p:txBody>
      </p:sp>
    </p:spTree>
    <p:custData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file>

<file path=ppt/tags/tag10.xml><?xml version="1.0" encoding="utf-8"?>
<p:tagLst xmlns:a="http://schemas.openxmlformats.org/drawingml/2006/main" xmlns:r="http://schemas.openxmlformats.org/officeDocument/2006/relationships" xmlns:p="http://schemas.openxmlformats.org/presentationml/2006/main"/>
</file>

<file path=ppt/tags/tag11.xml><?xml version="1.0" encoding="utf-8"?>
<p:tagLst xmlns:a="http://schemas.openxmlformats.org/drawingml/2006/main" xmlns:r="http://schemas.openxmlformats.org/officeDocument/2006/relationships" xmlns:p="http://schemas.openxmlformats.org/presentationml/2006/main"/>
</file>

<file path=ppt/tags/tag12.xml><?xml version="1.0" encoding="utf-8"?>
<p:tagLst xmlns:a="http://schemas.openxmlformats.org/drawingml/2006/main" xmlns:r="http://schemas.openxmlformats.org/officeDocument/2006/relationships" xmlns:p="http://schemas.openxmlformats.org/presentationml/2006/main"/>
</file>

<file path=ppt/tags/tag13.xml><?xml version="1.0" encoding="utf-8"?>
<p:tagLst xmlns:a="http://schemas.openxmlformats.org/drawingml/2006/main" xmlns:r="http://schemas.openxmlformats.org/officeDocument/2006/relationships" xmlns:p="http://schemas.openxmlformats.org/presentationml/2006/main"/>
</file>

<file path=ppt/tags/tag2.xml><?xml version="1.0" encoding="utf-8"?>
<p:tagLst xmlns:a="http://schemas.openxmlformats.org/drawingml/2006/main" xmlns:r="http://schemas.openxmlformats.org/officeDocument/2006/relationships" xmlns:p="http://schemas.openxmlformats.org/presentationml/2006/main"/>
</file>

<file path=ppt/tags/tag3.xml><?xml version="1.0" encoding="utf-8"?>
<p:tagLst xmlns:a="http://schemas.openxmlformats.org/drawingml/2006/main" xmlns:r="http://schemas.openxmlformats.org/officeDocument/2006/relationships" xmlns:p="http://schemas.openxmlformats.org/presentationml/2006/main"/>
</file>

<file path=ppt/tags/tag4.xml><?xml version="1.0" encoding="utf-8"?>
<p:tagLst xmlns:a="http://schemas.openxmlformats.org/drawingml/2006/main" xmlns:r="http://schemas.openxmlformats.org/officeDocument/2006/relationships" xmlns:p="http://schemas.openxmlformats.org/presentationml/2006/main"/>
</file>

<file path=ppt/tags/tag5.xml><?xml version="1.0" encoding="utf-8"?>
<p:tagLst xmlns:a="http://schemas.openxmlformats.org/drawingml/2006/main" xmlns:r="http://schemas.openxmlformats.org/officeDocument/2006/relationships" xmlns:p="http://schemas.openxmlformats.org/presentationml/2006/main"/>
</file>

<file path=ppt/tags/tag6.xml><?xml version="1.0" encoding="utf-8"?>
<p:tagLst xmlns:a="http://schemas.openxmlformats.org/drawingml/2006/main" xmlns:r="http://schemas.openxmlformats.org/officeDocument/2006/relationships" xmlns:p="http://schemas.openxmlformats.org/presentationml/2006/main"/>
</file>

<file path=ppt/tags/tag7.xml><?xml version="1.0" encoding="utf-8"?>
<p:tagLst xmlns:a="http://schemas.openxmlformats.org/drawingml/2006/main" xmlns:r="http://schemas.openxmlformats.org/officeDocument/2006/relationships" xmlns:p="http://schemas.openxmlformats.org/presentationml/2006/main"/>
</file>

<file path=ppt/tags/tag8.xml><?xml version="1.0" encoding="utf-8"?>
<p:tagLst xmlns:a="http://schemas.openxmlformats.org/drawingml/2006/main" xmlns:r="http://schemas.openxmlformats.org/officeDocument/2006/relationships" xmlns:p="http://schemas.openxmlformats.org/presentationml/2006/main"/>
</file>

<file path=ppt/tags/tag9.xml><?xml version="1.0" encoding="utf-8"?>
<p:tagLst xmlns:a="http://schemas.openxmlformats.org/drawingml/2006/main" xmlns:r="http://schemas.openxmlformats.org/officeDocument/2006/relationships" xmlns:p="http://schemas.openxmlformats.org/presentationml/2006/main"/>
</file>

<file path=ppt/theme/theme1.xml><?xml version="1.0" encoding="utf-8"?>
<a:theme xmlns:a="http://schemas.openxmlformats.org/drawingml/2006/main" name="Office Theme">
  <a:themeElements>
    <a:clrScheme name="Office">
      <a:dk1>
        <a:sysClr val="windowText" lastClr="000000"/>
      </a:dk1>
      <a:lt1>
        <a:sysClr val="window" lastClr="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PresentationFormat>
  <Paragraphs>0</Paragraphs>
  <Slides>13</Slides>
  <Notes>13</Notes>
  <HiddenSlides>0</HiddenSlides>
  <MMClips>0</MMClips>
  <ScaleCrop>false</ScaleCrop>
  <HeadingPairs>
    <vt:vector size="4" baseType="variant">
      <vt:variant>
        <vt:lpstr>Theme</vt:lpstr>
      </vt:variant>
      <vt:variant>
        <vt:i4>1</vt:i4>
      </vt:variant>
      <vt:variant>
        <vt:lpstr>Slide Titles</vt:lpstr>
      </vt:variant>
      <vt:variant>
        <vt:i4>13</vt:i4>
      </vt:variant>
    </vt:vector>
  </HeadingPairs>
  <TitlesOfParts>
    <vt:vector size="14" baseType="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vector>
  </TitlesOfParts>
  <Company>Beautiful.ai</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Semiconductor Shortage Case Study (2020–2023)</dc:title>
  <dc:subject>Semiconductor Shortage Case Study (2020–2023)</dc:subject>
  <dc:creator>saket gurukar</dc:creator>
  <cp:lastModifiedBy>saket gurukar</cp:lastModifiedBy>
  <cp:revision>1</cp:revision>
  <dcterms:created xsi:type="dcterms:W3CDTF">2025-11-10T22:16:05.162Z</dcterms:created>
  <dcterms:modified xsi:type="dcterms:W3CDTF">2025-11-10T22:16:05.162Z</dcterms:modified>
</cp:coreProperties>
</file>